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1476" r:id="rId2"/>
    <p:sldId id="1371" r:id="rId3"/>
    <p:sldId id="1565" r:id="rId4"/>
    <p:sldId id="1595" r:id="rId5"/>
    <p:sldId id="1431" r:id="rId6"/>
    <p:sldId id="1596" r:id="rId7"/>
    <p:sldId id="1338" r:id="rId8"/>
    <p:sldId id="1597" r:id="rId9"/>
    <p:sldId id="1566" r:id="rId10"/>
    <p:sldId id="1590" r:id="rId11"/>
    <p:sldId id="1170" r:id="rId12"/>
    <p:sldId id="1464" r:id="rId13"/>
    <p:sldId id="1181" r:id="rId14"/>
    <p:sldId id="1189" r:id="rId15"/>
    <p:sldId id="1604" r:id="rId16"/>
    <p:sldId id="1605" r:id="rId17"/>
    <p:sldId id="1606" r:id="rId18"/>
    <p:sldId id="1607" r:id="rId19"/>
    <p:sldId id="1608" r:id="rId20"/>
    <p:sldId id="1599" r:id="rId21"/>
    <p:sldId id="1600" r:id="rId22"/>
    <p:sldId id="1602" r:id="rId23"/>
    <p:sldId id="1603" r:id="rId24"/>
    <p:sldId id="1470" r:id="rId25"/>
    <p:sldId id="1479" r:id="rId26"/>
    <p:sldId id="1480" r:id="rId27"/>
    <p:sldId id="1481" r:id="rId28"/>
    <p:sldId id="148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2"/>
    <a:srgbClr val="262626"/>
    <a:srgbClr val="4646AF"/>
    <a:srgbClr val="FF0000"/>
    <a:srgbClr val="F40000"/>
    <a:srgbClr val="0000FF"/>
    <a:srgbClr val="0067B1"/>
    <a:srgbClr val="004291"/>
    <a:srgbClr val="576B79"/>
    <a:srgbClr val="0034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42" autoAdjust="0"/>
    <p:restoredTop sz="92382" autoAdjust="0"/>
  </p:normalViewPr>
  <p:slideViewPr>
    <p:cSldViewPr>
      <p:cViewPr varScale="1">
        <p:scale>
          <a:sx n="107" d="100"/>
          <a:sy n="107" d="100"/>
        </p:scale>
        <p:origin x="160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93460"/>
    </p:cViewPr>
  </p:sorterViewPr>
  <p:notesViewPr>
    <p:cSldViewPr>
      <p:cViewPr varScale="1">
        <p:scale>
          <a:sx n="65" d="100"/>
          <a:sy n="65" d="100"/>
        </p:scale>
        <p:origin x="3082" y="53"/>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7"/>
          <p:cNvSpPr>
            <a:spLocks noChangeArrowheads="1"/>
          </p:cNvSpPr>
          <p:nvPr/>
        </p:nvSpPr>
        <p:spPr bwMode="auto">
          <a:xfrm>
            <a:off x="95147" y="8420100"/>
            <a:ext cx="6610454" cy="419100"/>
          </a:xfrm>
          <a:prstGeom prst="rect">
            <a:avLst/>
          </a:prstGeom>
          <a:noFill/>
          <a:ln w="9525">
            <a:noFill/>
            <a:miter lim="800000"/>
            <a:headEnd/>
            <a:tailEnd/>
          </a:ln>
          <a:effectLst/>
        </p:spPr>
        <p:txBody>
          <a:bodyPr lIns="101725" tIns="50862" rIns="101725" bIns="50862" anchor="b"/>
          <a:lstStyle/>
          <a:p>
            <a:pPr algn="ctr" eaLnBrk="0" hangingPunct="0">
              <a:defRPr/>
            </a:pPr>
            <a:r>
              <a:rPr lang="en-US" sz="1100" dirty="0">
                <a:latin typeface="Verdana" pitchFamily="34" charset="0"/>
              </a:rPr>
              <a:t>© 2015, Trinity Consultants, All rights reserved</a:t>
            </a:r>
            <a:r>
              <a:rPr lang="en-US" sz="1100" dirty="0" smtClean="0">
                <a:latin typeface="Verdana" pitchFamily="34" charset="0"/>
              </a:rPr>
              <a:t>.</a:t>
            </a:r>
            <a:endParaRPr lang="en-US" sz="1100" dirty="0">
              <a:latin typeface="Verdana" pitchFamily="34" charset="0"/>
            </a:endParaRPr>
          </a:p>
        </p:txBody>
      </p:sp>
    </p:spTree>
    <p:extLst>
      <p:ext uri="{BB962C8B-B14F-4D97-AF65-F5344CB8AC3E}">
        <p14:creationId xmlns:p14="http://schemas.microsoft.com/office/powerpoint/2010/main" val="1015471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5465A7-7E60-4A60-9AB1-39C5F66ECEE7}" type="datetimeFigureOut">
              <a:rPr lang="en-US" smtClean="0"/>
              <a:pPr/>
              <a:t>5/22/2017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C0A9B9-BBA8-4C77-838E-81D6CE1CE850}" type="slidenum">
              <a:rPr lang="en-US" smtClean="0"/>
              <a:pPr/>
              <a:t>‹#›</a:t>
            </a:fld>
            <a:endParaRPr lang="en-US" dirty="0"/>
          </a:p>
        </p:txBody>
      </p:sp>
    </p:spTree>
    <p:extLst>
      <p:ext uri="{BB962C8B-B14F-4D97-AF65-F5344CB8AC3E}">
        <p14:creationId xmlns:p14="http://schemas.microsoft.com/office/powerpoint/2010/main" val="4160965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F5EA590-CA78-46AC-AF1E-4AF9F6159DCC}" type="slidenum">
              <a:rPr lang="en-US" altLang="en-US" smtClean="0"/>
              <a:pPr>
                <a:spcBef>
                  <a:spcPct val="0"/>
                </a:spcBef>
              </a:pPr>
              <a:t>2</a:t>
            </a:fld>
            <a:endParaRPr lang="en-US" altLang="en-US" dirty="0"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420025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CA93ADC3-264D-4FE3-8A9D-05C7EBC00264}" type="slidenum">
              <a:rPr lang="en-US" altLang="en-US"/>
              <a:pPr algn="r" eaLnBrk="1" hangingPunct="1">
                <a:spcBef>
                  <a:spcPct val="0"/>
                </a:spcBef>
              </a:pPr>
              <a:t>4</a:t>
            </a:fld>
            <a:endParaRPr lang="en-US" altLang="en-US" dirty="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176775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2DA11F-E84B-4C61-A8D9-267516996A92}" type="slidenum">
              <a:rPr lang="en-US" altLang="en-US"/>
              <a:pPr/>
              <a:t>5</a:t>
            </a:fld>
            <a:endParaRPr lang="en-US" altLang="en-US" dirty="0"/>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017404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F5EA590-CA78-46AC-AF1E-4AF9F6159DCC}" type="slidenum">
              <a:rPr lang="en-US" altLang="en-US" smtClean="0"/>
              <a:pPr>
                <a:spcBef>
                  <a:spcPct val="0"/>
                </a:spcBef>
              </a:pPr>
              <a:t>6</a:t>
            </a:fld>
            <a:endParaRPr lang="en-US" altLang="en-US" dirty="0"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739363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08B623-0D29-4DA4-B95C-E4AE6FD9E242}" type="slidenum">
              <a:rPr lang="en-US" altLang="en-US"/>
              <a:pPr/>
              <a:t>7</a:t>
            </a:fld>
            <a:endParaRPr lang="en-US" altLang="en-US" dirty="0"/>
          </a:p>
        </p:txBody>
      </p:sp>
      <p:sp>
        <p:nvSpPr>
          <p:cNvPr id="99330" name="Rectangle 2"/>
          <p:cNvSpPr>
            <a:spLocks noGrp="1" noRot="1" noChangeAspect="1" noChangeArrowheads="1" noTextEdit="1"/>
          </p:cNvSpPr>
          <p:nvPr>
            <p:ph type="sldImg"/>
          </p:nvPr>
        </p:nvSpPr>
        <p:spPr>
          <a:xfrm>
            <a:off x="1130300" y="690563"/>
            <a:ext cx="4598988" cy="3449637"/>
          </a:xfrm>
          <a:ln/>
        </p:spPr>
      </p:sp>
      <p:sp>
        <p:nvSpPr>
          <p:cNvPr id="99331" name="Rectangle 3"/>
          <p:cNvSpPr>
            <a:spLocks noGrp="1" noChangeArrowheads="1"/>
          </p:cNvSpPr>
          <p:nvPr>
            <p:ph type="body" idx="1"/>
          </p:nvPr>
        </p:nvSpPr>
        <p:spPr>
          <a:xfrm>
            <a:off x="914400" y="4370388"/>
            <a:ext cx="5029200" cy="4138612"/>
          </a:xfrm>
        </p:spPr>
        <p:txBody>
          <a:bodyPr/>
          <a:lstStyle/>
          <a:p>
            <a:endParaRPr lang="en-US" altLang="en-US" dirty="0"/>
          </a:p>
        </p:txBody>
      </p:sp>
    </p:spTree>
    <p:extLst>
      <p:ext uri="{BB962C8B-B14F-4D97-AF65-F5344CB8AC3E}">
        <p14:creationId xmlns:p14="http://schemas.microsoft.com/office/powerpoint/2010/main" val="421667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a:ln/>
        </p:spPr>
      </p:sp>
      <p:sp>
        <p:nvSpPr>
          <p:cNvPr id="97282" name="Notes Placeholder 2"/>
          <p:cNvSpPr>
            <a:spLocks noGrp="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198071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C0A9B9-BBA8-4C77-838E-81D6CE1CE850}" type="slidenum">
              <a:rPr lang="en-US" smtClean="0"/>
              <a:pPr/>
              <a:t>26</a:t>
            </a:fld>
            <a:endParaRPr lang="en-US" dirty="0"/>
          </a:p>
        </p:txBody>
      </p:sp>
    </p:spTree>
    <p:extLst>
      <p:ext uri="{BB962C8B-B14F-4D97-AF65-F5344CB8AC3E}">
        <p14:creationId xmlns:p14="http://schemas.microsoft.com/office/powerpoint/2010/main" val="2677459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txBox="1">
            <a:spLocks noGrp="1" noChangeArrowheads="1"/>
          </p:cNvSpPr>
          <p:nvPr/>
        </p:nvSpPr>
        <p:spPr bwMode="auto">
          <a:xfrm>
            <a:off x="4148761" y="9126450"/>
            <a:ext cx="3175019" cy="480772"/>
          </a:xfrm>
          <a:prstGeom prst="rect">
            <a:avLst/>
          </a:prstGeom>
          <a:noFill/>
          <a:ln w="9525">
            <a:noFill/>
            <a:miter lim="800000"/>
            <a:headEnd/>
            <a:tailEnd/>
          </a:ln>
        </p:spPr>
        <p:txBody>
          <a:bodyPr lIns="94904" tIns="47449" rIns="94904" bIns="47449"/>
          <a:lstStyle/>
          <a:p>
            <a:pPr defTabSz="947638"/>
            <a:fld id="{A46F91BD-80A0-49B2-B03C-8A80B213A681}" type="slidenum">
              <a:rPr lang="en-US"/>
              <a:pPr defTabSz="947638"/>
              <a:t>27</a:t>
            </a:fld>
            <a:endParaRPr lang="en-US" dirty="0"/>
          </a:p>
        </p:txBody>
      </p:sp>
      <p:sp>
        <p:nvSpPr>
          <p:cNvPr id="25602" name="Rectangle 2"/>
          <p:cNvSpPr>
            <a:spLocks noGrp="1" noRot="1" noChangeAspect="1" noChangeArrowheads="1" noTextEdit="1"/>
          </p:cNvSpPr>
          <p:nvPr>
            <p:ph type="sldImg"/>
          </p:nvPr>
        </p:nvSpPr>
        <p:spPr>
          <a:xfrm>
            <a:off x="1246188" y="708025"/>
            <a:ext cx="4832350" cy="3624263"/>
          </a:xfrm>
          <a:ln/>
        </p:spPr>
      </p:sp>
      <p:sp>
        <p:nvSpPr>
          <p:cNvPr id="25603" name="Rectangle 3"/>
          <p:cNvSpPr>
            <a:spLocks noGrp="1" noChangeArrowheads="1"/>
          </p:cNvSpPr>
          <p:nvPr>
            <p:ph type="body" idx="1"/>
          </p:nvPr>
        </p:nvSpPr>
        <p:spPr>
          <a:xfrm>
            <a:off x="977059" y="4568149"/>
            <a:ext cx="5371322" cy="4331864"/>
          </a:xfrm>
          <a:noFill/>
          <a:ln/>
        </p:spPr>
        <p:txBody>
          <a:bodyPr lIns="93929" tIns="46140" rIns="93929" bIns="46140"/>
          <a:lstStyle/>
          <a:p>
            <a:endParaRPr lang="en-US" dirty="0" smtClean="0"/>
          </a:p>
        </p:txBody>
      </p:sp>
    </p:spTree>
    <p:extLst>
      <p:ext uri="{BB962C8B-B14F-4D97-AF65-F5344CB8AC3E}">
        <p14:creationId xmlns:p14="http://schemas.microsoft.com/office/powerpoint/2010/main" val="4111378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C0A9B9-BBA8-4C77-838E-81D6CE1CE850}" type="slidenum">
              <a:rPr lang="en-US" smtClean="0"/>
              <a:pPr/>
              <a:t>28</a:t>
            </a:fld>
            <a:endParaRPr lang="en-US" dirty="0"/>
          </a:p>
        </p:txBody>
      </p:sp>
    </p:spTree>
    <p:extLst>
      <p:ext uri="{BB962C8B-B14F-4D97-AF65-F5344CB8AC3E}">
        <p14:creationId xmlns:p14="http://schemas.microsoft.com/office/powerpoint/2010/main" val="829951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2740025"/>
            <a:ext cx="6781800" cy="1470025"/>
          </a:xfrm>
        </p:spPr>
        <p:txBody>
          <a:bodyPr>
            <a:normAutofit/>
          </a:bodyPr>
          <a:lstStyle>
            <a:lvl1pPr algn="r">
              <a:defRPr sz="3600" b="1">
                <a:solidFill>
                  <a:srgbClr val="0000D2"/>
                </a:solidFill>
                <a:latin typeface="Trebuchet MS" pitchFamily="34" charset="0"/>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4312920" y="4495800"/>
            <a:ext cx="4297680" cy="640080"/>
          </a:xfrm>
        </p:spPr>
        <p:txBody>
          <a:bodyPr>
            <a:normAutofit/>
          </a:bodyPr>
          <a:lstStyle>
            <a:lvl1pPr marL="0" indent="0" algn="r">
              <a:buFontTx/>
              <a:buNone/>
              <a:defRPr sz="2400">
                <a:solidFill>
                  <a:srgbClr val="0000D2"/>
                </a:solidFill>
                <a:latin typeface="Trebuchet MS" pitchFamily="34" charset="0"/>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Class city, state  ♦  Date</a:t>
            </a:r>
          </a:p>
          <a:p>
            <a:endParaRPr lang="en-US" dirty="0" smtClean="0"/>
          </a:p>
          <a:p>
            <a:r>
              <a:rPr lang="en-US" dirty="0" smtClean="0"/>
              <a:t>    </a:t>
            </a:r>
            <a:endParaRPr lang="en-US" dirty="0"/>
          </a:p>
        </p:txBody>
      </p:sp>
      <p:sp>
        <p:nvSpPr>
          <p:cNvPr id="11" name="Subtitle 2"/>
          <p:cNvSpPr txBox="1">
            <a:spLocks/>
          </p:cNvSpPr>
          <p:nvPr userDrawn="1"/>
        </p:nvSpPr>
        <p:spPr>
          <a:xfrm>
            <a:off x="4312920" y="5181600"/>
            <a:ext cx="4297680" cy="609600"/>
          </a:xfrm>
          <a:prstGeom prst="rect">
            <a:avLst/>
          </a:prstGeom>
        </p:spPr>
        <p:txBody>
          <a:bodyPr vert="horz" lIns="91440" tIns="45720" rIns="91440" bIns="45720" rtlCol="0">
            <a:normAutofit/>
          </a:bodyPr>
          <a:lstStyle>
            <a:lvl1pPr marL="0" indent="0" algn="r">
              <a:buFontTx/>
              <a:buNone/>
              <a:defRPr sz="2400">
                <a:solidFill>
                  <a:srgbClr val="004291"/>
                </a:solidFill>
                <a:latin typeface="Trebuchet MS" pitchFamily="34" charset="0"/>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r"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smtClean="0">
              <a:ln>
                <a:noFill/>
              </a:ln>
              <a:solidFill>
                <a:srgbClr val="004291"/>
              </a:solidFill>
              <a:effectLst/>
              <a:uLnTx/>
              <a:uFillTx/>
              <a:latin typeface="Trebuchet MS" pitchFamily="34" charset="0"/>
              <a:ea typeface="+mn-ea"/>
              <a:cs typeface="Aria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6908088"/>
          </a:xfrm>
          <a:prstGeom prst="rect">
            <a:avLst/>
          </a:prstGeom>
        </p:spPr>
      </p:pic>
      <p:sp>
        <p:nvSpPr>
          <p:cNvPr id="14" name="Text Placeholder 3"/>
          <p:cNvSpPr>
            <a:spLocks noGrp="1"/>
          </p:cNvSpPr>
          <p:nvPr>
            <p:ph type="body" sz="half" idx="2" hasCustomPrompt="1"/>
          </p:nvPr>
        </p:nvSpPr>
        <p:spPr>
          <a:xfrm>
            <a:off x="4419600" y="5257800"/>
            <a:ext cx="4227513" cy="533400"/>
          </a:xfrm>
        </p:spPr>
        <p:txBody>
          <a:bodyPr>
            <a:normAutofit/>
          </a:bodyPr>
          <a:lstStyle>
            <a:lvl1pPr marL="0" indent="0" algn="r">
              <a:buNone/>
              <a:defRPr sz="1800">
                <a:solidFill>
                  <a:srgbClr val="0000D2"/>
                </a:solidFill>
                <a:latin typeface="Trebuchet MS"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Instructor Name</a:t>
            </a:r>
          </a:p>
        </p:txBody>
      </p:sp>
      <p:sp>
        <p:nvSpPr>
          <p:cNvPr id="9" name="Title 1"/>
          <p:cNvSpPr txBox="1">
            <a:spLocks/>
          </p:cNvSpPr>
          <p:nvPr userDrawn="1"/>
        </p:nvSpPr>
        <p:spPr>
          <a:xfrm>
            <a:off x="1981200" y="2892425"/>
            <a:ext cx="6781800" cy="1470025"/>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3600" b="1" kern="1200">
                <a:solidFill>
                  <a:srgbClr val="0000D2"/>
                </a:solidFill>
                <a:latin typeface="Trebuchet MS" pitchFamily="34" charset="0"/>
                <a:ea typeface="+mj-ea"/>
                <a:cs typeface="+mj-cs"/>
              </a:defRPr>
            </a:lvl1pPr>
          </a:lstStyle>
          <a:p>
            <a:r>
              <a:rPr lang="en-US" dirty="0" smtClean="0"/>
              <a:t>Click to edit Master title style</a:t>
            </a:r>
            <a:endParaRPr lang="en-US" dirty="0"/>
          </a:p>
        </p:txBody>
      </p:sp>
      <p:sp>
        <p:nvSpPr>
          <p:cNvPr id="10" name="Subtitle 2"/>
          <p:cNvSpPr txBox="1">
            <a:spLocks/>
          </p:cNvSpPr>
          <p:nvPr userDrawn="1"/>
        </p:nvSpPr>
        <p:spPr>
          <a:xfrm>
            <a:off x="4465320" y="4648200"/>
            <a:ext cx="4297680" cy="640080"/>
          </a:xfrm>
          <a:prstGeom prst="rect">
            <a:avLst/>
          </a:prstGeom>
        </p:spPr>
        <p:txBody>
          <a:bodyPr vert="horz" lIns="91440" tIns="45720" rIns="91440" bIns="45720" rtlCol="0">
            <a:normAutofit fontScale="47500" lnSpcReduction="20000"/>
          </a:bodyPr>
          <a:lstStyle>
            <a:lvl1pPr marL="0" indent="0" algn="r" defTabSz="914400" rtl="0" eaLnBrk="1" latinLnBrk="0" hangingPunct="1">
              <a:spcBef>
                <a:spcPct val="20000"/>
              </a:spcBef>
              <a:buClr>
                <a:srgbClr val="E31B25"/>
              </a:buClr>
              <a:buSzPct val="90000"/>
              <a:buFontTx/>
              <a:buNone/>
              <a:defRPr sz="2400" kern="1200">
                <a:solidFill>
                  <a:srgbClr val="0000D2"/>
                </a:solidFill>
                <a:latin typeface="Trebuchet MS" pitchFamily="34" charset="0"/>
                <a:ea typeface="+mn-ea"/>
                <a:cs typeface="Arial"/>
              </a:defRPr>
            </a:lvl1pPr>
            <a:lvl2pPr marL="457200" indent="0" algn="ctr" defTabSz="914400" rtl="0" eaLnBrk="1" latinLnBrk="0" hangingPunct="1">
              <a:spcBef>
                <a:spcPct val="20000"/>
              </a:spcBef>
              <a:buClr>
                <a:srgbClr val="E31B25"/>
              </a:buClr>
              <a:buSzPct val="80000"/>
              <a:buFont typeface="Wingdings" pitchFamily="2" charset="2"/>
              <a:buNone/>
              <a:tabLst>
                <a:tab pos="804863" algn="l"/>
              </a:tabLst>
              <a:defRPr sz="2800" kern="1200">
                <a:solidFill>
                  <a:schemeClr val="tx1">
                    <a:tint val="75000"/>
                  </a:schemeClr>
                </a:solidFill>
                <a:latin typeface="Trebuchet MS" pitchFamily="34" charset="0"/>
                <a:ea typeface="+mn-ea"/>
                <a:cs typeface="+mn-cs"/>
              </a:defRPr>
            </a:lvl2pPr>
            <a:lvl3pPr marL="914400" indent="0" algn="ctr" defTabSz="914400" rtl="0" eaLnBrk="1" latinLnBrk="0" hangingPunct="1">
              <a:spcBef>
                <a:spcPct val="20000"/>
              </a:spcBef>
              <a:buClr>
                <a:srgbClr val="E31B25"/>
              </a:buClr>
              <a:buSzPct val="80000"/>
              <a:buFontTx/>
              <a:buNone/>
              <a:defRPr sz="2400" kern="1200">
                <a:solidFill>
                  <a:schemeClr val="tx1">
                    <a:tint val="75000"/>
                  </a:schemeClr>
                </a:solidFill>
                <a:latin typeface="Trebuchet MS" pitchFamily="34" charset="0"/>
                <a:ea typeface="+mn-ea"/>
                <a:cs typeface="+mn-cs"/>
              </a:defRPr>
            </a:lvl3pPr>
            <a:lvl4pPr marL="1371600" indent="0" algn="ctr" defTabSz="914400" rtl="0" eaLnBrk="1" latinLnBrk="0" hangingPunct="1">
              <a:spcBef>
                <a:spcPct val="20000"/>
              </a:spcBef>
              <a:buClr>
                <a:srgbClr val="FF0000"/>
              </a:buClr>
              <a:buFont typeface="Arial" pitchFamily="34" charset="0"/>
              <a:buNone/>
              <a:defRPr sz="2000" kern="1200">
                <a:solidFill>
                  <a:schemeClr val="tx1">
                    <a:tint val="75000"/>
                  </a:schemeClr>
                </a:solidFill>
                <a:latin typeface="Trebuchet MS" pitchFamily="34" charset="0"/>
                <a:ea typeface="+mn-ea"/>
                <a:cs typeface="+mn-cs"/>
              </a:defRPr>
            </a:lvl4pPr>
            <a:lvl5pPr marL="1828800" indent="0" algn="ctr" defTabSz="914400" rtl="0" eaLnBrk="1" latinLnBrk="0" hangingPunct="1">
              <a:spcBef>
                <a:spcPct val="20000"/>
              </a:spcBef>
              <a:buClr>
                <a:srgbClr val="FF0000"/>
              </a:buClr>
              <a:buFont typeface="Arial" pitchFamily="34" charset="0"/>
              <a:buNone/>
              <a:defRPr sz="2000" kern="1200">
                <a:solidFill>
                  <a:schemeClr val="tx1">
                    <a:tint val="75000"/>
                  </a:schemeClr>
                </a:solidFill>
                <a:latin typeface="Trebuchet MS"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t>Class city, state  ♦  Date</a:t>
            </a:r>
          </a:p>
          <a:p>
            <a:endParaRPr lang="en-US" dirty="0" smtClean="0"/>
          </a:p>
          <a:p>
            <a:r>
              <a:rPr lang="en-US" dirty="0" smtClean="0"/>
              <a:t>    </a:t>
            </a:r>
            <a:endParaRPr lang="en-US" dirty="0"/>
          </a:p>
        </p:txBody>
      </p:sp>
      <p:sp>
        <p:nvSpPr>
          <p:cNvPr id="16" name="TextBox 15"/>
          <p:cNvSpPr txBox="1">
            <a:spLocks noChangeArrowheads="1"/>
          </p:cNvSpPr>
          <p:nvPr userDrawn="1"/>
        </p:nvSpPr>
        <p:spPr bwMode="auto">
          <a:xfrm>
            <a:off x="8472254" y="74906"/>
            <a:ext cx="609600" cy="400050"/>
          </a:xfrm>
          <a:prstGeom prst="rect">
            <a:avLst/>
          </a:prstGeom>
          <a:noFill/>
          <a:ln>
            <a:noFill/>
          </a:ln>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fld id="{4E065C78-9A8F-4FB3-8ABD-E6FC49552CB7}" type="slidenum">
              <a:rPr lang="en-US" sz="2000" smtClean="0">
                <a:latin typeface="Cambria" pitchFamily="18" charset="0"/>
              </a:rPr>
              <a:pPr algn="ctr" eaLnBrk="1" hangingPunct="1">
                <a:defRPr/>
              </a:pPr>
              <a:t>‹#›</a:t>
            </a:fld>
            <a:endParaRPr lang="en-US" sz="2000" dirty="0" smtClean="0">
              <a:latin typeface="Cambria"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BE2595C-5426-4268-84CE-E4C710C02B0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0" y="6019800"/>
            <a:ext cx="9144000" cy="838200"/>
          </a:xfrm>
          <a:prstGeom prst="rect">
            <a:avLst/>
          </a:prstGeom>
          <a:ln/>
        </p:spPr>
        <p:txBody>
          <a:bodyPr/>
          <a:lstStyle>
            <a:lvl1pPr>
              <a:defRPr/>
            </a:lvl1pPr>
          </a:lstStyle>
          <a:p>
            <a:pPr>
              <a:defRPr/>
            </a:pPr>
            <a:endParaRPr lang="en-US" altLang="ko-KR" dirty="0"/>
          </a:p>
        </p:txBody>
      </p:sp>
    </p:spTree>
    <p:extLst>
      <p:ext uri="{BB962C8B-B14F-4D97-AF65-F5344CB8AC3E}">
        <p14:creationId xmlns:p14="http://schemas.microsoft.com/office/powerpoint/2010/main" val="3548418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2413" cy="1066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52600"/>
            <a:ext cx="82296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000500"/>
            <a:ext cx="82296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85800" y="6400800"/>
            <a:ext cx="1905000" cy="457200"/>
          </a:xfrm>
          <a:prstGeom prst="rect">
            <a:avLst/>
          </a:prstGeom>
          <a:ln/>
        </p:spPr>
        <p:txBody>
          <a:bodyPr/>
          <a:lstStyle>
            <a:lvl1pPr>
              <a:defRPr/>
            </a:lvl1pPr>
          </a:lstStyle>
          <a:p>
            <a:pPr>
              <a:defRPr/>
            </a:pPr>
            <a:endParaRPr lang="en-US" altLang="en-US" dirty="0"/>
          </a:p>
        </p:txBody>
      </p:sp>
      <p:sp>
        <p:nvSpPr>
          <p:cNvPr id="6" name="Footer Placeholder 5"/>
          <p:cNvSpPr>
            <a:spLocks noGrp="1" noChangeArrowheads="1"/>
          </p:cNvSpPr>
          <p:nvPr>
            <p:ph type="ftr" sz="quarter" idx="11"/>
          </p:nvPr>
        </p:nvSpPr>
        <p:spPr>
          <a:xfrm>
            <a:off x="3048000" y="6400800"/>
            <a:ext cx="2895600" cy="457200"/>
          </a:xfrm>
          <a:prstGeom prst="rect">
            <a:avLst/>
          </a:prstGeom>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15CAE71-E860-48CD-AAC9-A73738B97A44}" type="slidenum">
              <a:rPr lang="en-US" altLang="en-US"/>
              <a:pPr>
                <a:defRPr/>
              </a:pPr>
              <a:t>‹#›</a:t>
            </a:fld>
            <a:endParaRPr lang="en-US" altLang="en-US" dirty="0"/>
          </a:p>
        </p:txBody>
      </p:sp>
    </p:spTree>
    <p:extLst>
      <p:ext uri="{BB962C8B-B14F-4D97-AF65-F5344CB8AC3E}">
        <p14:creationId xmlns:p14="http://schemas.microsoft.com/office/powerpoint/2010/main" val="3086245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2413" cy="10668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752600"/>
            <a:ext cx="40386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85800" y="4000500"/>
            <a:ext cx="40386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876800" y="1752600"/>
            <a:ext cx="4038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xfrm>
            <a:off x="685800" y="6400800"/>
            <a:ext cx="1905000" cy="457200"/>
          </a:xfrm>
          <a:prstGeom prst="rect">
            <a:avLst/>
          </a:prstGeom>
          <a:ln/>
        </p:spPr>
        <p:txBody>
          <a:bodyPr/>
          <a:lstStyle>
            <a:lvl1pPr>
              <a:defRPr/>
            </a:lvl1pPr>
          </a:lstStyle>
          <a:p>
            <a:pPr>
              <a:defRPr/>
            </a:pPr>
            <a:endParaRPr lang="en-US" altLang="en-US" dirty="0"/>
          </a:p>
        </p:txBody>
      </p:sp>
      <p:sp>
        <p:nvSpPr>
          <p:cNvPr id="7" name="Rectangle 5"/>
          <p:cNvSpPr>
            <a:spLocks noGrp="1" noChangeArrowheads="1"/>
          </p:cNvSpPr>
          <p:nvPr>
            <p:ph type="ftr" sz="quarter" idx="11"/>
          </p:nvPr>
        </p:nvSpPr>
        <p:spPr>
          <a:xfrm>
            <a:off x="3048000" y="6400800"/>
            <a:ext cx="2895600" cy="457200"/>
          </a:xfrm>
          <a:prstGeom prst="rect">
            <a:avLst/>
          </a:prstGeom>
          <a:ln/>
        </p:spPr>
        <p:txBody>
          <a:bodyPr/>
          <a:lstStyle>
            <a:lvl1pPr>
              <a:defRPr/>
            </a:lvl1pPr>
          </a:lstStyle>
          <a:p>
            <a:pPr>
              <a:defRPr/>
            </a:pPr>
            <a:endParaRPr lang="en-US" alt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A6F00BC2-5366-4CE2-9238-6E180390BA3F}" type="slidenum">
              <a:rPr lang="en-US" altLang="en-US"/>
              <a:pPr>
                <a:defRPr/>
              </a:pPr>
              <a:t>‹#›</a:t>
            </a:fld>
            <a:endParaRPr lang="en-US" altLang="en-US" dirty="0"/>
          </a:p>
        </p:txBody>
      </p:sp>
    </p:spTree>
    <p:extLst>
      <p:ext uri="{BB962C8B-B14F-4D97-AF65-F5344CB8AC3E}">
        <p14:creationId xmlns:p14="http://schemas.microsoft.com/office/powerpoint/2010/main" val="2962536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85850" y="457200"/>
            <a:ext cx="8058150" cy="584200"/>
          </a:xfrm>
        </p:spPr>
        <p:txBody>
          <a:bodyPr/>
          <a:lstStyle/>
          <a:p>
            <a:r>
              <a:rPr lang="en-US" smtClean="0"/>
              <a:t>Click to edit Master title style</a:t>
            </a:r>
            <a:endParaRPr lang="en-US"/>
          </a:p>
        </p:txBody>
      </p:sp>
      <p:sp>
        <p:nvSpPr>
          <p:cNvPr id="3" name="Online Image Placeholder 2"/>
          <p:cNvSpPr>
            <a:spLocks noGrp="1"/>
          </p:cNvSpPr>
          <p:nvPr>
            <p:ph type="clipArt" sz="half" idx="1"/>
          </p:nvPr>
        </p:nvSpPr>
        <p:spPr>
          <a:xfrm>
            <a:off x="1143000" y="1143000"/>
            <a:ext cx="3924300" cy="5715000"/>
          </a:xfrm>
        </p:spPr>
        <p:txBody>
          <a:bodyPr/>
          <a:lstStyle/>
          <a:p>
            <a:endParaRPr lang="en-US" dirty="0"/>
          </a:p>
        </p:txBody>
      </p:sp>
      <p:sp>
        <p:nvSpPr>
          <p:cNvPr id="4" name="Text Placeholder 3"/>
          <p:cNvSpPr>
            <a:spLocks noGrp="1"/>
          </p:cNvSpPr>
          <p:nvPr>
            <p:ph type="body" sz="half" idx="2"/>
          </p:nvPr>
        </p:nvSpPr>
        <p:spPr>
          <a:xfrm>
            <a:off x="5219700" y="1143000"/>
            <a:ext cx="39243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6868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85850" y="457200"/>
            <a:ext cx="8058150" cy="584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43000" y="1143000"/>
            <a:ext cx="39243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Online Image Placeholder 3"/>
          <p:cNvSpPr>
            <a:spLocks noGrp="1"/>
          </p:cNvSpPr>
          <p:nvPr>
            <p:ph type="clipArt" sz="half" idx="2"/>
          </p:nvPr>
        </p:nvSpPr>
        <p:spPr>
          <a:xfrm>
            <a:off x="5219700" y="1143000"/>
            <a:ext cx="3924300" cy="5715000"/>
          </a:xfrm>
        </p:spPr>
        <p:txBody>
          <a:bodyPr/>
          <a:lstStyle/>
          <a:p>
            <a:endParaRPr lang="en-US" dirty="0"/>
          </a:p>
        </p:txBody>
      </p:sp>
    </p:spTree>
    <p:extLst>
      <p:ext uri="{BB962C8B-B14F-4D97-AF65-F5344CB8AC3E}">
        <p14:creationId xmlns:p14="http://schemas.microsoft.com/office/powerpoint/2010/main" val="656673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2740025"/>
            <a:ext cx="6172200" cy="1470025"/>
          </a:xfrm>
        </p:spPr>
        <p:txBody>
          <a:bodyPr>
            <a:normAutofit/>
          </a:bodyPr>
          <a:lstStyle>
            <a:lvl1pPr algn="r">
              <a:defRPr sz="3600" b="1">
                <a:solidFill>
                  <a:srgbClr val="0000D2"/>
                </a:solidFill>
                <a:latin typeface="Trebuchet MS" pitchFamily="34" charset="0"/>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4312920" y="4495800"/>
            <a:ext cx="4297680" cy="640080"/>
          </a:xfrm>
        </p:spPr>
        <p:txBody>
          <a:bodyPr>
            <a:normAutofit/>
          </a:bodyPr>
          <a:lstStyle>
            <a:lvl1pPr marL="0" indent="0" algn="r">
              <a:buFontTx/>
              <a:buNone/>
              <a:defRPr sz="2400">
                <a:solidFill>
                  <a:srgbClr val="0000D2"/>
                </a:solidFill>
                <a:latin typeface="Trebuchet MS" pitchFamily="34" charset="0"/>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Class city, state  ♦  Date</a:t>
            </a:r>
          </a:p>
          <a:p>
            <a:endParaRPr lang="en-US" dirty="0" smtClean="0"/>
          </a:p>
          <a:p>
            <a:r>
              <a:rPr lang="en-US" dirty="0" smtClean="0"/>
              <a:t>    </a:t>
            </a:r>
            <a:endParaRPr lang="en-US" dirty="0"/>
          </a:p>
        </p:txBody>
      </p:sp>
      <p:sp>
        <p:nvSpPr>
          <p:cNvPr id="11" name="Subtitle 2"/>
          <p:cNvSpPr txBox="1">
            <a:spLocks/>
          </p:cNvSpPr>
          <p:nvPr userDrawn="1"/>
        </p:nvSpPr>
        <p:spPr>
          <a:xfrm>
            <a:off x="4312920" y="5181600"/>
            <a:ext cx="4297680" cy="609600"/>
          </a:xfrm>
          <a:prstGeom prst="rect">
            <a:avLst/>
          </a:prstGeom>
        </p:spPr>
        <p:txBody>
          <a:bodyPr vert="horz" lIns="91440" tIns="45720" rIns="91440" bIns="45720" rtlCol="0">
            <a:normAutofit/>
          </a:bodyPr>
          <a:lstStyle>
            <a:lvl1pPr marL="0" indent="0" algn="r">
              <a:buFontTx/>
              <a:buNone/>
              <a:defRPr sz="2400">
                <a:solidFill>
                  <a:srgbClr val="004291"/>
                </a:solidFill>
                <a:latin typeface="Trebuchet MS" pitchFamily="34" charset="0"/>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r"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smtClean="0">
              <a:ln>
                <a:noFill/>
              </a:ln>
              <a:solidFill>
                <a:srgbClr val="004291"/>
              </a:solidFill>
              <a:effectLst/>
              <a:uLnTx/>
              <a:uFillTx/>
              <a:latin typeface="Trebuchet MS" pitchFamily="34" charset="0"/>
              <a:ea typeface="+mn-ea"/>
              <a:cs typeface="Arial"/>
            </a:endParaRPr>
          </a:p>
        </p:txBody>
      </p:sp>
      <p:sp>
        <p:nvSpPr>
          <p:cNvPr id="14" name="Text Placeholder 3"/>
          <p:cNvSpPr>
            <a:spLocks noGrp="1"/>
          </p:cNvSpPr>
          <p:nvPr>
            <p:ph type="body" sz="half" idx="2" hasCustomPrompt="1"/>
          </p:nvPr>
        </p:nvSpPr>
        <p:spPr>
          <a:xfrm>
            <a:off x="4419600" y="5257800"/>
            <a:ext cx="4227513" cy="533400"/>
          </a:xfrm>
        </p:spPr>
        <p:txBody>
          <a:bodyPr>
            <a:normAutofit/>
          </a:bodyPr>
          <a:lstStyle>
            <a:lvl1pPr marL="0" indent="0" algn="r">
              <a:buNone/>
              <a:defRPr sz="1800">
                <a:solidFill>
                  <a:srgbClr val="0000D2"/>
                </a:solidFill>
                <a:latin typeface="Trebuchet MS"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Instructor Name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740"/>
            <a:ext cx="9144985" cy="6858739"/>
          </a:xfrm>
          <a:prstGeom prst="rect">
            <a:avLst/>
          </a:prstGeom>
        </p:spPr>
      </p:pic>
      <p:sp>
        <p:nvSpPr>
          <p:cNvPr id="12" name="Title 1"/>
          <p:cNvSpPr txBox="1">
            <a:spLocks/>
          </p:cNvSpPr>
          <p:nvPr userDrawn="1"/>
        </p:nvSpPr>
        <p:spPr>
          <a:xfrm>
            <a:off x="2590800" y="2892425"/>
            <a:ext cx="6172200" cy="1470025"/>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3600" b="1" kern="1200">
                <a:solidFill>
                  <a:srgbClr val="0000D2"/>
                </a:solidFill>
                <a:latin typeface="Trebuchet MS" pitchFamily="34" charset="0"/>
                <a:ea typeface="+mj-ea"/>
                <a:cs typeface="+mj-cs"/>
              </a:defRPr>
            </a:lvl1pPr>
          </a:lstStyle>
          <a:p>
            <a:r>
              <a:rPr lang="en-US" dirty="0" smtClean="0"/>
              <a:t>Click to edit Master title style</a:t>
            </a:r>
            <a:endParaRPr lang="en-US" dirty="0"/>
          </a:p>
        </p:txBody>
      </p:sp>
      <p:sp>
        <p:nvSpPr>
          <p:cNvPr id="13" name="Subtitle 2"/>
          <p:cNvSpPr txBox="1">
            <a:spLocks/>
          </p:cNvSpPr>
          <p:nvPr userDrawn="1"/>
        </p:nvSpPr>
        <p:spPr>
          <a:xfrm>
            <a:off x="4465320" y="4648200"/>
            <a:ext cx="4297680" cy="640080"/>
          </a:xfrm>
          <a:prstGeom prst="rect">
            <a:avLst/>
          </a:prstGeom>
        </p:spPr>
        <p:txBody>
          <a:bodyPr vert="horz" lIns="91440" tIns="45720" rIns="91440" bIns="45720" rtlCol="0">
            <a:normAutofit fontScale="47500" lnSpcReduction="20000"/>
          </a:bodyPr>
          <a:lstStyle>
            <a:lvl1pPr marL="0" indent="0" algn="r" defTabSz="914400" rtl="0" eaLnBrk="1" latinLnBrk="0" hangingPunct="1">
              <a:spcBef>
                <a:spcPct val="20000"/>
              </a:spcBef>
              <a:buClr>
                <a:srgbClr val="E31B25"/>
              </a:buClr>
              <a:buSzPct val="90000"/>
              <a:buFontTx/>
              <a:buNone/>
              <a:defRPr sz="2400" kern="1200">
                <a:solidFill>
                  <a:srgbClr val="0000D2"/>
                </a:solidFill>
                <a:latin typeface="Trebuchet MS" pitchFamily="34" charset="0"/>
                <a:ea typeface="+mn-ea"/>
                <a:cs typeface="Arial"/>
              </a:defRPr>
            </a:lvl1pPr>
            <a:lvl2pPr marL="457200" indent="0" algn="ctr" defTabSz="914400" rtl="0" eaLnBrk="1" latinLnBrk="0" hangingPunct="1">
              <a:spcBef>
                <a:spcPct val="20000"/>
              </a:spcBef>
              <a:buClr>
                <a:srgbClr val="E31B25"/>
              </a:buClr>
              <a:buSzPct val="80000"/>
              <a:buFont typeface="Wingdings" pitchFamily="2" charset="2"/>
              <a:buNone/>
              <a:tabLst>
                <a:tab pos="804863" algn="l"/>
              </a:tabLst>
              <a:defRPr sz="2800" kern="1200">
                <a:solidFill>
                  <a:schemeClr val="tx1">
                    <a:tint val="75000"/>
                  </a:schemeClr>
                </a:solidFill>
                <a:latin typeface="Trebuchet MS" pitchFamily="34" charset="0"/>
                <a:ea typeface="+mn-ea"/>
                <a:cs typeface="+mn-cs"/>
              </a:defRPr>
            </a:lvl2pPr>
            <a:lvl3pPr marL="914400" indent="0" algn="ctr" defTabSz="914400" rtl="0" eaLnBrk="1" latinLnBrk="0" hangingPunct="1">
              <a:spcBef>
                <a:spcPct val="20000"/>
              </a:spcBef>
              <a:buClr>
                <a:srgbClr val="E31B25"/>
              </a:buClr>
              <a:buSzPct val="80000"/>
              <a:buFontTx/>
              <a:buNone/>
              <a:defRPr sz="2400" kern="1200">
                <a:solidFill>
                  <a:schemeClr val="tx1">
                    <a:tint val="75000"/>
                  </a:schemeClr>
                </a:solidFill>
                <a:latin typeface="Trebuchet MS" pitchFamily="34" charset="0"/>
                <a:ea typeface="+mn-ea"/>
                <a:cs typeface="+mn-cs"/>
              </a:defRPr>
            </a:lvl3pPr>
            <a:lvl4pPr marL="1371600" indent="0" algn="ctr" defTabSz="914400" rtl="0" eaLnBrk="1" latinLnBrk="0" hangingPunct="1">
              <a:spcBef>
                <a:spcPct val="20000"/>
              </a:spcBef>
              <a:buClr>
                <a:srgbClr val="FF0000"/>
              </a:buClr>
              <a:buFont typeface="Arial" pitchFamily="34" charset="0"/>
              <a:buNone/>
              <a:defRPr sz="2000" kern="1200">
                <a:solidFill>
                  <a:schemeClr val="tx1">
                    <a:tint val="75000"/>
                  </a:schemeClr>
                </a:solidFill>
                <a:latin typeface="Trebuchet MS" pitchFamily="34" charset="0"/>
                <a:ea typeface="+mn-ea"/>
                <a:cs typeface="+mn-cs"/>
              </a:defRPr>
            </a:lvl4pPr>
            <a:lvl5pPr marL="1828800" indent="0" algn="ctr" defTabSz="914400" rtl="0" eaLnBrk="1" latinLnBrk="0" hangingPunct="1">
              <a:spcBef>
                <a:spcPct val="20000"/>
              </a:spcBef>
              <a:buClr>
                <a:srgbClr val="FF0000"/>
              </a:buClr>
              <a:buFont typeface="Arial" pitchFamily="34" charset="0"/>
              <a:buNone/>
              <a:defRPr sz="2000" kern="1200">
                <a:solidFill>
                  <a:schemeClr val="tx1">
                    <a:tint val="75000"/>
                  </a:schemeClr>
                </a:solidFill>
                <a:latin typeface="Trebuchet MS"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t>Class city, state  ♦  Date</a:t>
            </a:r>
          </a:p>
          <a:p>
            <a:endParaRPr lang="en-US" dirty="0" smtClean="0"/>
          </a:p>
          <a:p>
            <a:r>
              <a:rPr lang="en-US" dirty="0" smtClean="0"/>
              <a:t>    </a:t>
            </a:r>
            <a:endParaRPr lang="en-US" dirty="0"/>
          </a:p>
        </p:txBody>
      </p:sp>
      <p:sp>
        <p:nvSpPr>
          <p:cNvPr id="15" name="Text Placeholder 3"/>
          <p:cNvSpPr>
            <a:spLocks noGrp="1"/>
          </p:cNvSpPr>
          <p:nvPr>
            <p:ph type="body" sz="half" idx="10" hasCustomPrompt="1"/>
          </p:nvPr>
        </p:nvSpPr>
        <p:spPr>
          <a:xfrm>
            <a:off x="4572000" y="5410200"/>
            <a:ext cx="4227513" cy="533400"/>
          </a:xfrm>
        </p:spPr>
        <p:txBody>
          <a:bodyPr>
            <a:normAutofit/>
          </a:bodyPr>
          <a:lstStyle>
            <a:lvl1pPr marL="0" indent="0" algn="r">
              <a:buNone/>
              <a:defRPr sz="1800">
                <a:solidFill>
                  <a:srgbClr val="0000D2"/>
                </a:solidFill>
                <a:latin typeface="Trebuchet MS"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Instructor Name</a:t>
            </a:r>
          </a:p>
        </p:txBody>
      </p:sp>
      <p:sp>
        <p:nvSpPr>
          <p:cNvPr id="16" name="TextBox 15"/>
          <p:cNvSpPr txBox="1">
            <a:spLocks noChangeArrowheads="1"/>
          </p:cNvSpPr>
          <p:nvPr userDrawn="1"/>
        </p:nvSpPr>
        <p:spPr bwMode="auto">
          <a:xfrm>
            <a:off x="8472254" y="74906"/>
            <a:ext cx="609600" cy="400050"/>
          </a:xfrm>
          <a:prstGeom prst="rect">
            <a:avLst/>
          </a:prstGeom>
          <a:noFill/>
          <a:ln>
            <a:noFill/>
          </a:ln>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fld id="{4E065C78-9A8F-4FB3-8ABD-E6FC49552CB7}" type="slidenum">
              <a:rPr lang="en-US" sz="2000" smtClean="0">
                <a:latin typeface="Cambria" pitchFamily="18" charset="0"/>
              </a:rPr>
              <a:pPr algn="ctr" eaLnBrk="1" hangingPunct="1">
                <a:defRPr/>
              </a:pPr>
              <a:t>‹#›</a:t>
            </a:fld>
            <a:endParaRPr lang="en-US" sz="2000" dirty="0" smtClean="0">
              <a:latin typeface="Cambria"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0000D2"/>
                </a:solidFill>
                <a:latin typeface="Trebuchet MS"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lgn="l">
              <a:buClr>
                <a:srgbClr val="E31B23"/>
              </a:buClr>
              <a:buFont typeface="Calibri" pitchFamily="34" charset="0"/>
              <a:buChar char="˃"/>
              <a:defRPr b="0">
                <a:solidFill>
                  <a:srgbClr val="262626"/>
                </a:solidFill>
                <a:latin typeface="Trebuchet MS" pitchFamily="34" charset="0"/>
              </a:defRPr>
            </a:lvl1pPr>
            <a:lvl2pPr marL="860425" indent="-403225" algn="l">
              <a:buClr>
                <a:srgbClr val="E31B23"/>
              </a:buClr>
              <a:buSzPct val="70000"/>
              <a:buFont typeface="Wingdings" pitchFamily="2" charset="2"/>
              <a:buChar char="v"/>
              <a:defRPr b="0">
                <a:solidFill>
                  <a:srgbClr val="262626"/>
                </a:solidFill>
                <a:latin typeface="Trebuchet MS" pitchFamily="34" charset="0"/>
              </a:defRPr>
            </a:lvl2pPr>
            <a:lvl3pPr algn="l">
              <a:buClr>
                <a:srgbClr val="E31B23"/>
              </a:buClr>
              <a:buSzPct val="70000"/>
              <a:buFontTx/>
              <a:buChar char="♦"/>
              <a:defRPr>
                <a:solidFill>
                  <a:srgbClr val="262626"/>
                </a:solidFill>
                <a:latin typeface="Trebuchet MS" pitchFamily="34" charset="0"/>
              </a:defRPr>
            </a:lvl3pPr>
            <a:lvl4pPr algn="l">
              <a:buClr>
                <a:srgbClr val="E31B23"/>
              </a:buClr>
              <a:defRPr>
                <a:solidFill>
                  <a:srgbClr val="262626"/>
                </a:solidFill>
                <a:latin typeface="Trebuchet MS" pitchFamily="34" charset="0"/>
              </a:defRPr>
            </a:lvl4pPr>
            <a:lvl5pPr algn="l">
              <a:buClr>
                <a:srgbClr val="E31B23"/>
              </a:buClr>
              <a:defRPr>
                <a:solidFill>
                  <a:srgbClr val="262626"/>
                </a:solidFill>
                <a:latin typeface="Trebuchet MS"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3162300" y="6324600"/>
            <a:ext cx="2133600" cy="365125"/>
          </a:xfrm>
        </p:spPr>
        <p:txBody>
          <a:bodyPr/>
          <a:lstStyle/>
          <a:p>
            <a:fld id="{9BE2595C-5426-4268-84CE-E4C710C02B0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951038"/>
            <a:ext cx="8229600" cy="2773362"/>
          </a:xfrm>
        </p:spPr>
        <p:txBody>
          <a:bodyPr/>
          <a:lstStyle>
            <a:lvl1pPr>
              <a:defRPr>
                <a:solidFill>
                  <a:srgbClr val="0000D2"/>
                </a:solidFill>
              </a:defRPr>
            </a:lvl1p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9BE2595C-5426-4268-84CE-E4C710C02B05}" type="slidenum">
              <a:rPr lang="en-US" smtClean="0"/>
              <a:pPr/>
              <a:t>‹#›</a:t>
            </a:fld>
            <a:endParaRPr lang="en-US" dirty="0"/>
          </a:p>
        </p:txBody>
      </p:sp>
      <p:cxnSp>
        <p:nvCxnSpPr>
          <p:cNvPr id="7" name="Straight Connector 6"/>
          <p:cNvCxnSpPr/>
          <p:nvPr userDrawn="1"/>
        </p:nvCxnSpPr>
        <p:spPr>
          <a:xfrm>
            <a:off x="533400" y="1676400"/>
            <a:ext cx="8153400" cy="0"/>
          </a:xfrm>
          <a:prstGeom prst="line">
            <a:avLst/>
          </a:prstGeom>
          <a:ln w="41275" cap="rnd">
            <a:solidFill>
              <a:srgbClr val="E31B25"/>
            </a:solidFill>
            <a:prstDash val="sysDot"/>
            <a:roun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533400" y="5105400"/>
            <a:ext cx="8153400" cy="0"/>
          </a:xfrm>
          <a:prstGeom prst="line">
            <a:avLst/>
          </a:prstGeom>
          <a:ln w="41275" cap="rnd">
            <a:solidFill>
              <a:srgbClr val="E31B25"/>
            </a:solidFill>
            <a:prstDash val="sysDot"/>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lvl1pPr>
              <a:defRPr>
                <a:solidFill>
                  <a:srgbClr val="0000D2"/>
                </a:solidFill>
              </a:defRPr>
            </a:lvl1pPr>
          </a:lstStyle>
          <a:p>
            <a:r>
              <a:rPr lang="en-US" smtClean="0"/>
              <a:t>Click to edit Master title style</a:t>
            </a:r>
            <a:endParaRPr lang="en-US"/>
          </a:p>
        </p:txBody>
      </p:sp>
      <p:sp>
        <p:nvSpPr>
          <p:cNvPr id="7" name="Slide Number Placeholder 6"/>
          <p:cNvSpPr>
            <a:spLocks noGrp="1"/>
          </p:cNvSpPr>
          <p:nvPr>
            <p:ph type="sldNum" sz="quarter" idx="12"/>
          </p:nvPr>
        </p:nvSpPr>
        <p:spPr/>
        <p:txBody>
          <a:bodyPr/>
          <a:lstStyle/>
          <a:p>
            <a:fld id="{9BE2595C-5426-4268-84CE-E4C710C02B05}" type="slidenum">
              <a:rPr lang="en-US" smtClean="0"/>
              <a:pPr/>
              <a:t>‹#›</a:t>
            </a:fld>
            <a:endParaRPr lang="en-US" dirty="0"/>
          </a:p>
        </p:txBody>
      </p:sp>
      <p:sp>
        <p:nvSpPr>
          <p:cNvPr id="9" name="Content Placeholder 2"/>
          <p:cNvSpPr>
            <a:spLocks noGrp="1"/>
          </p:cNvSpPr>
          <p:nvPr>
            <p:ph idx="1"/>
          </p:nvPr>
        </p:nvSpPr>
        <p:spPr>
          <a:xfrm>
            <a:off x="457200" y="1524000"/>
            <a:ext cx="4038600" cy="4525963"/>
          </a:xfrm>
        </p:spPr>
        <p:txBody>
          <a:bodyPr>
            <a:normAutofit/>
          </a:bodyPr>
          <a:lstStyle>
            <a:lvl1pPr algn="l">
              <a:buClr>
                <a:srgbClr val="E31B23"/>
              </a:buClr>
              <a:buFont typeface="Calibri" pitchFamily="34" charset="0"/>
              <a:buChar char="˃"/>
              <a:defRPr sz="2800" b="0">
                <a:solidFill>
                  <a:srgbClr val="262626"/>
                </a:solidFill>
                <a:latin typeface="Trebuchet MS" pitchFamily="34" charset="0"/>
              </a:defRPr>
            </a:lvl1pPr>
            <a:lvl2pPr marL="860425" indent="-403225" algn="l">
              <a:buClr>
                <a:srgbClr val="E31B23"/>
              </a:buClr>
              <a:buSzPct val="70000"/>
              <a:buFont typeface="Wingdings" pitchFamily="2" charset="2"/>
              <a:buChar char="v"/>
              <a:defRPr sz="2400" b="0">
                <a:solidFill>
                  <a:srgbClr val="262626"/>
                </a:solidFill>
                <a:latin typeface="Trebuchet MS" pitchFamily="34" charset="0"/>
              </a:defRPr>
            </a:lvl2pPr>
            <a:lvl3pPr algn="l">
              <a:buClr>
                <a:srgbClr val="E31B23"/>
              </a:buClr>
              <a:buSzPct val="70000"/>
              <a:buFontTx/>
              <a:buChar char="♦"/>
              <a:defRPr sz="2000">
                <a:solidFill>
                  <a:srgbClr val="262626"/>
                </a:solidFill>
                <a:latin typeface="Trebuchet MS" pitchFamily="34" charset="0"/>
              </a:defRPr>
            </a:lvl3pPr>
            <a:lvl4pPr algn="l">
              <a:buClr>
                <a:srgbClr val="E31B23"/>
              </a:buClr>
              <a:defRPr sz="1800">
                <a:solidFill>
                  <a:srgbClr val="262626"/>
                </a:solidFill>
                <a:latin typeface="Trebuchet MS" pitchFamily="34" charset="0"/>
              </a:defRPr>
            </a:lvl4pPr>
            <a:lvl5pPr algn="l">
              <a:buClr>
                <a:srgbClr val="E31B23"/>
              </a:buClr>
              <a:defRPr sz="1800">
                <a:solidFill>
                  <a:srgbClr val="262626"/>
                </a:solidFill>
                <a:latin typeface="Trebuchet MS"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idx="13"/>
          </p:nvPr>
        </p:nvSpPr>
        <p:spPr>
          <a:xfrm>
            <a:off x="4648200" y="1524000"/>
            <a:ext cx="4038600" cy="4525963"/>
          </a:xfrm>
        </p:spPr>
        <p:txBody>
          <a:bodyPr>
            <a:normAutofit/>
          </a:bodyPr>
          <a:lstStyle>
            <a:lvl1pPr algn="l">
              <a:buClr>
                <a:srgbClr val="E31B23"/>
              </a:buClr>
              <a:buFont typeface="Calibri" pitchFamily="34" charset="0"/>
              <a:buChar char="˃"/>
              <a:defRPr sz="2800" b="0">
                <a:solidFill>
                  <a:srgbClr val="262626"/>
                </a:solidFill>
                <a:latin typeface="Trebuchet MS" pitchFamily="34" charset="0"/>
              </a:defRPr>
            </a:lvl1pPr>
            <a:lvl2pPr marL="860425" indent="-403225" algn="l">
              <a:buClr>
                <a:srgbClr val="E31B23"/>
              </a:buClr>
              <a:buSzPct val="70000"/>
              <a:buFont typeface="Wingdings" pitchFamily="2" charset="2"/>
              <a:buChar char="v"/>
              <a:defRPr sz="2400" b="0">
                <a:solidFill>
                  <a:srgbClr val="262626"/>
                </a:solidFill>
                <a:latin typeface="Trebuchet MS" pitchFamily="34" charset="0"/>
              </a:defRPr>
            </a:lvl2pPr>
            <a:lvl3pPr algn="l">
              <a:buClr>
                <a:srgbClr val="E31B23"/>
              </a:buClr>
              <a:buSzPct val="70000"/>
              <a:buFontTx/>
              <a:buChar char="♦"/>
              <a:defRPr sz="2000">
                <a:solidFill>
                  <a:srgbClr val="262626"/>
                </a:solidFill>
                <a:latin typeface="Trebuchet MS" pitchFamily="34" charset="0"/>
              </a:defRPr>
            </a:lvl3pPr>
            <a:lvl4pPr algn="l">
              <a:buClr>
                <a:srgbClr val="E31B23"/>
              </a:buClr>
              <a:defRPr sz="1800">
                <a:solidFill>
                  <a:srgbClr val="262626"/>
                </a:solidFill>
                <a:latin typeface="Trebuchet MS" pitchFamily="34" charset="0"/>
              </a:defRPr>
            </a:lvl4pPr>
            <a:lvl5pPr algn="l">
              <a:buClr>
                <a:srgbClr val="E31B23"/>
              </a:buClr>
              <a:defRPr sz="1800">
                <a:solidFill>
                  <a:srgbClr val="262626"/>
                </a:solidFill>
                <a:latin typeface="Trebuchet MS"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lvl1pPr>
              <a:defRPr>
                <a:solidFill>
                  <a:srgbClr val="0000D2"/>
                </a:solidFill>
              </a:defRPr>
            </a:lvl1pPr>
          </a:lstStyle>
          <a:p>
            <a:r>
              <a:rPr lang="en-US" smtClean="0"/>
              <a:t>Click to edit Master title style</a:t>
            </a:r>
            <a:endParaRPr lang="en-US" dirty="0"/>
          </a:p>
        </p:txBody>
      </p:sp>
      <p:sp>
        <p:nvSpPr>
          <p:cNvPr id="7" name="Slide Number Placeholder 6"/>
          <p:cNvSpPr>
            <a:spLocks noGrp="1"/>
          </p:cNvSpPr>
          <p:nvPr>
            <p:ph type="sldNum" sz="quarter" idx="12"/>
          </p:nvPr>
        </p:nvSpPr>
        <p:spPr/>
        <p:txBody>
          <a:bodyPr/>
          <a:lstStyle/>
          <a:p>
            <a:fld id="{9BE2595C-5426-4268-84CE-E4C710C02B05}" type="slidenum">
              <a:rPr lang="en-US" smtClean="0"/>
              <a:pPr/>
              <a:t>‹#›</a:t>
            </a:fld>
            <a:endParaRPr lang="en-US" dirty="0"/>
          </a:p>
        </p:txBody>
      </p:sp>
      <p:sp>
        <p:nvSpPr>
          <p:cNvPr id="9" name="Content Placeholder 2"/>
          <p:cNvSpPr>
            <a:spLocks noGrp="1"/>
          </p:cNvSpPr>
          <p:nvPr>
            <p:ph idx="13"/>
          </p:nvPr>
        </p:nvSpPr>
        <p:spPr>
          <a:xfrm>
            <a:off x="457200" y="1524000"/>
            <a:ext cx="4038600" cy="4525963"/>
          </a:xfrm>
        </p:spPr>
        <p:txBody>
          <a:bodyPr>
            <a:normAutofit/>
          </a:bodyPr>
          <a:lstStyle>
            <a:lvl1pPr algn="l">
              <a:buClr>
                <a:srgbClr val="E31B23"/>
              </a:buClr>
              <a:buFont typeface="Calibri" pitchFamily="34" charset="0"/>
              <a:buChar char="˃"/>
              <a:defRPr sz="2800" b="0">
                <a:solidFill>
                  <a:srgbClr val="262626"/>
                </a:solidFill>
                <a:latin typeface="Trebuchet MS" pitchFamily="34" charset="0"/>
              </a:defRPr>
            </a:lvl1pPr>
            <a:lvl2pPr marL="860425" indent="-403225" algn="l">
              <a:buClr>
                <a:srgbClr val="E31B23"/>
              </a:buClr>
              <a:buSzPct val="70000"/>
              <a:buFont typeface="Wingdings" pitchFamily="2" charset="2"/>
              <a:buChar char="v"/>
              <a:defRPr sz="2400" b="0">
                <a:solidFill>
                  <a:srgbClr val="262626"/>
                </a:solidFill>
                <a:latin typeface="Trebuchet MS" pitchFamily="34" charset="0"/>
              </a:defRPr>
            </a:lvl2pPr>
            <a:lvl3pPr algn="l">
              <a:buClr>
                <a:srgbClr val="E31B23"/>
              </a:buClr>
              <a:buSzPct val="70000"/>
              <a:buFontTx/>
              <a:buChar char="♦"/>
              <a:defRPr sz="2000">
                <a:solidFill>
                  <a:srgbClr val="262626"/>
                </a:solidFill>
                <a:latin typeface="Trebuchet MS" pitchFamily="34" charset="0"/>
              </a:defRPr>
            </a:lvl3pPr>
            <a:lvl4pPr algn="l">
              <a:buClr>
                <a:srgbClr val="E31B23"/>
              </a:buClr>
              <a:defRPr sz="1800">
                <a:solidFill>
                  <a:srgbClr val="262626"/>
                </a:solidFill>
                <a:latin typeface="Trebuchet MS" pitchFamily="34" charset="0"/>
              </a:defRPr>
            </a:lvl4pPr>
            <a:lvl5pPr algn="l">
              <a:buClr>
                <a:srgbClr val="E31B23"/>
              </a:buClr>
              <a:defRPr sz="1800">
                <a:solidFill>
                  <a:srgbClr val="262626"/>
                </a:solidFill>
                <a:latin typeface="Trebuchet MS"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lvl1pPr>
              <a:defRPr>
                <a:solidFill>
                  <a:srgbClr val="0000D2"/>
                </a:solidFill>
              </a:defRPr>
            </a:lvl1pPr>
          </a:lstStyle>
          <a:p>
            <a:r>
              <a:rPr lang="en-US" smtClean="0"/>
              <a:t>Click to edit Master title style</a:t>
            </a:r>
            <a:endParaRPr lang="en-US" dirty="0"/>
          </a:p>
        </p:txBody>
      </p:sp>
      <p:sp>
        <p:nvSpPr>
          <p:cNvPr id="7" name="Slide Number Placeholder 6"/>
          <p:cNvSpPr>
            <a:spLocks noGrp="1"/>
          </p:cNvSpPr>
          <p:nvPr>
            <p:ph type="sldNum" sz="quarter" idx="12"/>
          </p:nvPr>
        </p:nvSpPr>
        <p:spPr/>
        <p:txBody>
          <a:bodyPr/>
          <a:lstStyle/>
          <a:p>
            <a:fld id="{9BE2595C-5426-4268-84CE-E4C710C02B05}" type="slidenum">
              <a:rPr lang="en-US" smtClean="0"/>
              <a:pPr/>
              <a:t>‹#›</a:t>
            </a:fld>
            <a:endParaRPr lang="en-US" dirty="0"/>
          </a:p>
        </p:txBody>
      </p:sp>
      <p:sp>
        <p:nvSpPr>
          <p:cNvPr id="9" name="Content Placeholder 2"/>
          <p:cNvSpPr>
            <a:spLocks noGrp="1"/>
          </p:cNvSpPr>
          <p:nvPr>
            <p:ph idx="13"/>
          </p:nvPr>
        </p:nvSpPr>
        <p:spPr>
          <a:xfrm>
            <a:off x="4648200" y="1524000"/>
            <a:ext cx="4038600" cy="4525963"/>
          </a:xfrm>
        </p:spPr>
        <p:txBody>
          <a:bodyPr>
            <a:normAutofit/>
          </a:bodyPr>
          <a:lstStyle>
            <a:lvl1pPr algn="l">
              <a:buClr>
                <a:srgbClr val="E31B23"/>
              </a:buClr>
              <a:buFont typeface="Calibri" pitchFamily="34" charset="0"/>
              <a:buChar char="˃"/>
              <a:defRPr sz="2800" b="0">
                <a:solidFill>
                  <a:srgbClr val="262626"/>
                </a:solidFill>
                <a:latin typeface="Trebuchet MS" pitchFamily="34" charset="0"/>
              </a:defRPr>
            </a:lvl1pPr>
            <a:lvl2pPr marL="860425" indent="-403225" algn="l">
              <a:buClr>
                <a:srgbClr val="E31B23"/>
              </a:buClr>
              <a:buSzPct val="70000"/>
              <a:buFont typeface="Wingdings" pitchFamily="2" charset="2"/>
              <a:buChar char="v"/>
              <a:defRPr sz="2400" b="0">
                <a:solidFill>
                  <a:srgbClr val="262626"/>
                </a:solidFill>
                <a:latin typeface="Trebuchet MS" pitchFamily="34" charset="0"/>
              </a:defRPr>
            </a:lvl2pPr>
            <a:lvl3pPr algn="l">
              <a:buClr>
                <a:srgbClr val="E31B23"/>
              </a:buClr>
              <a:buSzPct val="70000"/>
              <a:buFontTx/>
              <a:buChar char="♦"/>
              <a:defRPr sz="2000">
                <a:solidFill>
                  <a:srgbClr val="262626"/>
                </a:solidFill>
                <a:latin typeface="Trebuchet MS" pitchFamily="34" charset="0"/>
              </a:defRPr>
            </a:lvl3pPr>
            <a:lvl4pPr algn="l">
              <a:buClr>
                <a:srgbClr val="E31B23"/>
              </a:buClr>
              <a:defRPr sz="1800">
                <a:solidFill>
                  <a:srgbClr val="262626"/>
                </a:solidFill>
                <a:latin typeface="Trebuchet MS" pitchFamily="34" charset="0"/>
              </a:defRPr>
            </a:lvl4pPr>
            <a:lvl5pPr algn="l">
              <a:buClr>
                <a:srgbClr val="E31B23"/>
              </a:buClr>
              <a:defRPr sz="1800">
                <a:solidFill>
                  <a:srgbClr val="262626"/>
                </a:solidFill>
                <a:latin typeface="Trebuchet MS"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BE2595C-5426-4268-84CE-E4C710C02B05}" type="slidenum">
              <a:rPr lang="en-US" smtClean="0"/>
              <a:pPr/>
              <a:t>‹#›</a:t>
            </a:fld>
            <a:endParaRPr lang="en-US" dirty="0"/>
          </a:p>
        </p:txBody>
      </p:sp>
      <p:sp>
        <p:nvSpPr>
          <p:cNvPr id="5" name="Title 1"/>
          <p:cNvSpPr>
            <a:spLocks noGrp="1"/>
          </p:cNvSpPr>
          <p:nvPr>
            <p:ph type="title"/>
          </p:nvPr>
        </p:nvSpPr>
        <p:spPr>
          <a:xfrm>
            <a:off x="457200" y="1981200"/>
            <a:ext cx="8229600" cy="2773362"/>
          </a:xfrm>
        </p:spPr>
        <p:txBody>
          <a:bodyPr/>
          <a:lstStyle>
            <a:lvl1pPr>
              <a:defRPr>
                <a:solidFill>
                  <a:srgbClr val="0000D2"/>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lvl1pPr>
              <a:defRPr>
                <a:solidFill>
                  <a:srgbClr val="0000D2"/>
                </a:solidFill>
              </a:defRPr>
            </a:lvl1pPr>
          </a:lstStyle>
          <a:p>
            <a:r>
              <a:rPr lang="en-US" smtClean="0"/>
              <a:t>Click to edit Master title style</a:t>
            </a:r>
            <a:endParaRPr lang="en-US" dirty="0"/>
          </a:p>
        </p:txBody>
      </p:sp>
      <p:sp>
        <p:nvSpPr>
          <p:cNvPr id="7" name="Slide Number Placeholder 6"/>
          <p:cNvSpPr>
            <a:spLocks noGrp="1"/>
          </p:cNvSpPr>
          <p:nvPr>
            <p:ph type="sldNum" sz="quarter" idx="12"/>
          </p:nvPr>
        </p:nvSpPr>
        <p:spPr/>
        <p:txBody>
          <a:bodyPr/>
          <a:lstStyle/>
          <a:p>
            <a:fld id="{9BE2595C-5426-4268-84CE-E4C710C02B0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3352800" y="6324600"/>
            <a:ext cx="21336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itchFamily="34" charset="0"/>
              </a:defRPr>
            </a:lvl1pPr>
          </a:lstStyle>
          <a:p>
            <a:fld id="{9BE2595C-5426-4268-84CE-E4C710C02B05}" type="slidenum">
              <a:rPr lang="en-US" smtClean="0"/>
              <a:pPr/>
              <a:t>‹#›</a:t>
            </a:fld>
            <a:endParaRPr lang="en-US" dirty="0"/>
          </a:p>
        </p:txBody>
      </p:sp>
      <p:pic>
        <p:nvPicPr>
          <p:cNvPr id="8" name="Picture 7" descr="TCI Logo.jpg"/>
          <p:cNvPicPr>
            <a:picLocks noChangeAspect="1"/>
          </p:cNvPicPr>
          <p:nvPr/>
        </p:nvPicPr>
        <p:blipFill>
          <a:blip r:embed="rId17" cstate="print"/>
          <a:stretch>
            <a:fillRect/>
          </a:stretch>
        </p:blipFill>
        <p:spPr>
          <a:xfrm>
            <a:off x="8017142" y="6338324"/>
            <a:ext cx="1050658" cy="339844"/>
          </a:xfrm>
          <a:prstGeom prst="rect">
            <a:avLst/>
          </a:prstGeom>
        </p:spPr>
      </p:pic>
      <p:sp>
        <p:nvSpPr>
          <p:cNvPr id="7" name="TextBox 6"/>
          <p:cNvSpPr txBox="1">
            <a:spLocks noChangeArrowheads="1"/>
          </p:cNvSpPr>
          <p:nvPr userDrawn="1"/>
        </p:nvSpPr>
        <p:spPr bwMode="auto">
          <a:xfrm>
            <a:off x="8472254" y="74906"/>
            <a:ext cx="609600" cy="400050"/>
          </a:xfrm>
          <a:prstGeom prst="rect">
            <a:avLst/>
          </a:prstGeom>
          <a:noFill/>
          <a:ln>
            <a:noFill/>
          </a:ln>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fld id="{4E065C78-9A8F-4FB3-8ABD-E6FC49552CB7}" type="slidenum">
              <a:rPr lang="en-US" sz="2000" smtClean="0">
                <a:latin typeface="Cambria" pitchFamily="18" charset="0"/>
              </a:rPr>
              <a:pPr algn="ctr" eaLnBrk="1" hangingPunct="1">
                <a:defRPr/>
              </a:pPr>
              <a:t>‹#›</a:t>
            </a:fld>
            <a:endParaRPr lang="en-US" sz="2000" dirty="0" smtClean="0">
              <a:latin typeface="Cambria"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67" r:id="rId2"/>
    <p:sldLayoutId id="2147483662" r:id="rId3"/>
    <p:sldLayoutId id="2147483663" r:id="rId4"/>
    <p:sldLayoutId id="2147483664" r:id="rId5"/>
    <p:sldLayoutId id="2147483671" r:id="rId6"/>
    <p:sldLayoutId id="2147483665" r:id="rId7"/>
    <p:sldLayoutId id="2147483666" r:id="rId8"/>
    <p:sldLayoutId id="2147483672" r:id="rId9"/>
    <p:sldLayoutId id="2147483670" r:id="rId10"/>
    <p:sldLayoutId id="2147483673" r:id="rId11"/>
    <p:sldLayoutId id="2147483675" r:id="rId12"/>
    <p:sldLayoutId id="2147483676" r:id="rId13"/>
    <p:sldLayoutId id="2147483677" r:id="rId14"/>
    <p:sldLayoutId id="2147483678" r:id="rId15"/>
  </p:sldLayoutIdLst>
  <p:txStyles>
    <p:titleStyle>
      <a:lvl1pPr algn="l" defTabSz="914400" rtl="0" eaLnBrk="1" latinLnBrk="0" hangingPunct="1">
        <a:spcBef>
          <a:spcPct val="0"/>
        </a:spcBef>
        <a:buNone/>
        <a:defRPr sz="4400" b="1" kern="1200">
          <a:solidFill>
            <a:srgbClr val="0000D2"/>
          </a:solidFill>
          <a:latin typeface="Trebuchet MS" pitchFamily="34" charset="0"/>
          <a:ea typeface="+mj-ea"/>
          <a:cs typeface="+mj-cs"/>
        </a:defRPr>
      </a:lvl1pPr>
    </p:titleStyle>
    <p:bodyStyle>
      <a:lvl1pPr marL="342900" indent="-342900" algn="l" defTabSz="914400" rtl="0" eaLnBrk="1" latinLnBrk="0" hangingPunct="1">
        <a:spcBef>
          <a:spcPct val="20000"/>
        </a:spcBef>
        <a:buClr>
          <a:srgbClr val="E31B25"/>
        </a:buClr>
        <a:buSzPct val="90000"/>
        <a:buFont typeface="Calibri" pitchFamily="34" charset="0"/>
        <a:buChar char="˃"/>
        <a:defRPr sz="3200" kern="1200">
          <a:solidFill>
            <a:srgbClr val="262626"/>
          </a:solidFill>
          <a:latin typeface="Trebuchet MS" pitchFamily="34" charset="0"/>
          <a:ea typeface="+mn-ea"/>
          <a:cs typeface="+mn-cs"/>
        </a:defRPr>
      </a:lvl1pPr>
      <a:lvl2pPr marL="806450" indent="-349250" algn="l" defTabSz="914400" rtl="0" eaLnBrk="1" latinLnBrk="0" hangingPunct="1">
        <a:spcBef>
          <a:spcPct val="20000"/>
        </a:spcBef>
        <a:buClr>
          <a:srgbClr val="E31B25"/>
        </a:buClr>
        <a:buSzPct val="80000"/>
        <a:buFont typeface="Wingdings" pitchFamily="2" charset="2"/>
        <a:buChar char="v"/>
        <a:tabLst>
          <a:tab pos="804863" algn="l"/>
        </a:tabLst>
        <a:defRPr sz="2800" kern="1200">
          <a:solidFill>
            <a:srgbClr val="262626"/>
          </a:solidFill>
          <a:latin typeface="Trebuchet MS" pitchFamily="34" charset="0"/>
          <a:ea typeface="+mn-ea"/>
          <a:cs typeface="+mn-cs"/>
        </a:defRPr>
      </a:lvl2pPr>
      <a:lvl3pPr marL="1143000" indent="-228600" algn="l" defTabSz="914400" rtl="0" eaLnBrk="1" latinLnBrk="0" hangingPunct="1">
        <a:spcBef>
          <a:spcPct val="20000"/>
        </a:spcBef>
        <a:buClr>
          <a:srgbClr val="E31B25"/>
        </a:buClr>
        <a:buSzPct val="80000"/>
        <a:buFontTx/>
        <a:buChar char="♦"/>
        <a:defRPr sz="2400" kern="1200">
          <a:solidFill>
            <a:srgbClr val="262626"/>
          </a:solidFill>
          <a:latin typeface="Trebuchet MS" pitchFamily="34" charset="0"/>
          <a:ea typeface="+mn-ea"/>
          <a:cs typeface="+mn-cs"/>
        </a:defRPr>
      </a:lvl3pPr>
      <a:lvl4pPr marL="1600200" indent="-228600" algn="l" defTabSz="914400" rtl="0" eaLnBrk="1" latinLnBrk="0" hangingPunct="1">
        <a:spcBef>
          <a:spcPct val="20000"/>
        </a:spcBef>
        <a:buClr>
          <a:srgbClr val="FF0000"/>
        </a:buClr>
        <a:buFont typeface="Arial" pitchFamily="34" charset="0"/>
        <a:buChar char="–"/>
        <a:defRPr sz="2000" kern="1200">
          <a:solidFill>
            <a:srgbClr val="262626"/>
          </a:solidFill>
          <a:latin typeface="Trebuchet MS" pitchFamily="34" charset="0"/>
          <a:ea typeface="+mn-ea"/>
          <a:cs typeface="+mn-cs"/>
        </a:defRPr>
      </a:lvl4pPr>
      <a:lvl5pPr marL="2057400" indent="-228600" algn="l" defTabSz="914400" rtl="0" eaLnBrk="1" latinLnBrk="0" hangingPunct="1">
        <a:spcBef>
          <a:spcPct val="20000"/>
        </a:spcBef>
        <a:buClr>
          <a:srgbClr val="FF0000"/>
        </a:buClr>
        <a:buFont typeface="Arial" pitchFamily="34" charset="0"/>
        <a:buChar char="»"/>
        <a:defRPr sz="2000" kern="1200">
          <a:solidFill>
            <a:srgbClr val="262626"/>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hyperlink" Target="mailto:msherer@trinityconsultants.com"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hyperlink" Target="http://www.linkedin.com/company/trinity-consultants"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hyperlink" Target="https://www.google.com/url?sa=i&amp;rct=j&amp;q=&amp;esrc=s&amp;source=images&amp;cd=&amp;cad=rja&amp;uact=8&amp;docid=t5zw8d-jGpqDVM&amp;tbnid=miLAE1JrDU0EFM:&amp;ved=0CAcQjRw&amp;url=https://www.flickr.com/photos/kingspan_imp/5558772522/&amp;ei=2no0VJXALKqd8gGX8IHgDQ&amp;psig=AFQjCNFEXFMZciWTdvEl4kmQtbwuAcyriQ&amp;ust=1412811850441208" TargetMode="External"/></Relationships>
</file>

<file path=ppt/slides/_rels/slide3.xml.rels><?xml version="1.0" encoding="UTF-8" standalone="yes"?>
<Relationships xmlns="http://schemas.openxmlformats.org/package/2006/relationships"><Relationship Id="rId3" Type="http://schemas.openxmlformats.org/officeDocument/2006/relationships/oleObject" Target="../embeddings/Microsoft_Word_97_-_2003_Document1.doc"/><Relationship Id="rId2" Type="http://schemas.openxmlformats.org/officeDocument/2006/relationships/slideLayout" Target="../slideLayouts/slideLayout11.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362200" y="2743200"/>
            <a:ext cx="6437313" cy="1470025"/>
          </a:xfrm>
          <a:solidFill>
            <a:schemeClr val="bg1"/>
          </a:solidFill>
        </p:spPr>
        <p:txBody>
          <a:bodyPr>
            <a:normAutofit/>
          </a:bodyPr>
          <a:lstStyle/>
          <a:p>
            <a:r>
              <a:rPr lang="en-US" dirty="0" smtClean="0"/>
              <a:t>FTIR - SOME LESSONS LEARNED </a:t>
            </a:r>
            <a:endParaRPr lang="en-US" dirty="0"/>
          </a:p>
        </p:txBody>
      </p:sp>
      <p:sp>
        <p:nvSpPr>
          <p:cNvPr id="4" name="Subtitle 3"/>
          <p:cNvSpPr>
            <a:spLocks noGrp="1"/>
          </p:cNvSpPr>
          <p:nvPr>
            <p:ph type="subTitle" idx="1"/>
          </p:nvPr>
        </p:nvSpPr>
        <p:spPr>
          <a:xfrm>
            <a:off x="4191000" y="4491672"/>
            <a:ext cx="4608513" cy="640080"/>
          </a:xfrm>
          <a:solidFill>
            <a:schemeClr val="bg1"/>
          </a:solidFill>
        </p:spPr>
        <p:txBody>
          <a:bodyPr>
            <a:normAutofit fontScale="92500" lnSpcReduction="20000"/>
          </a:bodyPr>
          <a:lstStyle/>
          <a:p>
            <a:r>
              <a:rPr lang="en-US" sz="2000" dirty="0" smtClean="0"/>
              <a:t>Mike Sherer, Trinity </a:t>
            </a:r>
            <a:r>
              <a:rPr lang="en-US" sz="2000" dirty="0" smtClean="0"/>
              <a:t>Consultants</a:t>
            </a:r>
          </a:p>
          <a:p>
            <a:r>
              <a:rPr lang="en-US" sz="2000" dirty="0" smtClean="0"/>
              <a:t>May 25, 2017</a:t>
            </a:r>
            <a:endParaRPr lang="en-US" sz="2000" dirty="0"/>
          </a:p>
        </p:txBody>
      </p:sp>
      <p:sp>
        <p:nvSpPr>
          <p:cNvPr id="5" name="Text Placeholder 4"/>
          <p:cNvSpPr>
            <a:spLocks noGrp="1"/>
          </p:cNvSpPr>
          <p:nvPr>
            <p:ph type="body" sz="half" idx="2"/>
          </p:nvPr>
        </p:nvSpPr>
        <p:spPr>
          <a:xfrm>
            <a:off x="4536831" y="5427785"/>
            <a:ext cx="4227513" cy="533400"/>
          </a:xfrm>
          <a:ln>
            <a:noFill/>
          </a:ln>
        </p:spPr>
        <p:txBody>
          <a:bodyPr/>
          <a:lstStyle/>
          <a:p>
            <a:endParaRPr lang="en-US" dirty="0"/>
          </a:p>
        </p:txBody>
      </p:sp>
      <p:sp>
        <p:nvSpPr>
          <p:cNvPr id="6" name="Text Placeholder 5"/>
          <p:cNvSpPr>
            <a:spLocks noGrp="1"/>
          </p:cNvSpPr>
          <p:nvPr>
            <p:ph type="body" sz="half" idx="10"/>
          </p:nvPr>
        </p:nvSpPr>
        <p:spPr>
          <a:xfrm>
            <a:off x="4495800" y="5131752"/>
            <a:ext cx="4307621" cy="964248"/>
          </a:xfrm>
          <a:solidFill>
            <a:schemeClr val="bg1"/>
          </a:solidFill>
        </p:spPr>
        <p:txBody>
          <a:bodyPr/>
          <a:lstStyle/>
          <a:p>
            <a:r>
              <a:rPr lang="en-US" dirty="0" smtClean="0"/>
              <a:t> </a:t>
            </a:r>
            <a:endParaRPr lang="en-US" dirty="0"/>
          </a:p>
        </p:txBody>
      </p:sp>
    </p:spTree>
    <p:extLst>
      <p:ext uri="{BB962C8B-B14F-4D97-AF65-F5344CB8AC3E}">
        <p14:creationId xmlns:p14="http://schemas.microsoft.com/office/powerpoint/2010/main" val="17579292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p:txBody>
          <a:bodyPr>
            <a:normAutofit/>
          </a:bodyPr>
          <a:lstStyle/>
          <a:p>
            <a:pPr eaLnBrk="1" hangingPunct="1"/>
            <a:r>
              <a:rPr lang="en-US" altLang="en-US" sz="3200" u="sng" dirty="0" smtClean="0"/>
              <a:t>USEPA METHOD 320</a:t>
            </a:r>
            <a:endParaRPr lang="en-US" altLang="en-US" sz="3200" b="1" u="sng" dirty="0" smtClean="0"/>
          </a:p>
        </p:txBody>
      </p:sp>
      <p:sp>
        <p:nvSpPr>
          <p:cNvPr id="49155" name="Rectangle 3"/>
          <p:cNvSpPr>
            <a:spLocks noGrp="1" noChangeArrowheads="1"/>
          </p:cNvSpPr>
          <p:nvPr>
            <p:ph type="body" idx="4294967295"/>
          </p:nvPr>
        </p:nvSpPr>
        <p:spPr/>
        <p:txBody>
          <a:bodyPr>
            <a:normAutofit/>
          </a:bodyPr>
          <a:lstStyle/>
          <a:p>
            <a:r>
              <a:rPr lang="en-US" altLang="en-US" sz="2400" dirty="0" smtClean="0"/>
              <a:t>Utilizes </a:t>
            </a:r>
            <a:r>
              <a:rPr lang="en-US" sz="2400" dirty="0" smtClean="0">
                <a:solidFill>
                  <a:schemeClr val="tx1"/>
                </a:solidFill>
              </a:rPr>
              <a:t>FTIR.</a:t>
            </a:r>
            <a:endParaRPr lang="en-US" sz="2400" dirty="0">
              <a:solidFill>
                <a:schemeClr val="tx1"/>
              </a:solidFill>
            </a:endParaRPr>
          </a:p>
          <a:p>
            <a:pPr marL="0" indent="0" eaLnBrk="1" hangingPunct="1">
              <a:lnSpc>
                <a:spcPct val="90000"/>
              </a:lnSpc>
              <a:buNone/>
            </a:pPr>
            <a:endParaRPr lang="en-US" altLang="en-US" sz="2400" dirty="0" smtClean="0"/>
          </a:p>
          <a:p>
            <a:pPr eaLnBrk="1" hangingPunct="1">
              <a:lnSpc>
                <a:spcPct val="90000"/>
              </a:lnSpc>
            </a:pPr>
            <a:r>
              <a:rPr lang="en-US" altLang="en-US" sz="2400" dirty="0" smtClean="0"/>
              <a:t>Continuous measurements of hydrogen chloride, hydrogen fluoride, greenhouse gases (GHGs), organic compounds, etc</a:t>
            </a:r>
            <a:r>
              <a:rPr lang="en-US" altLang="en-US" sz="2400" dirty="0" smtClean="0"/>
              <a:t>.</a:t>
            </a:r>
          </a:p>
          <a:p>
            <a:pPr eaLnBrk="1" hangingPunct="1">
              <a:lnSpc>
                <a:spcPct val="90000"/>
              </a:lnSpc>
            </a:pPr>
            <a:endParaRPr lang="en-US" altLang="en-US" sz="2400" dirty="0"/>
          </a:p>
          <a:p>
            <a:pPr>
              <a:lnSpc>
                <a:spcPct val="90000"/>
              </a:lnSpc>
            </a:pPr>
            <a:r>
              <a:rPr lang="en-US" altLang="en-US" sz="2400" dirty="0" smtClean="0"/>
              <a:t>Cannot not be </a:t>
            </a:r>
            <a:r>
              <a:rPr lang="en-US" altLang="en-US" sz="2400" dirty="0"/>
              <a:t>used for </a:t>
            </a:r>
            <a:r>
              <a:rPr lang="en-US" altLang="en-US" sz="2400" dirty="0" smtClean="0"/>
              <a:t>mononuclear </a:t>
            </a:r>
            <a:r>
              <a:rPr lang="en-US" altLang="en-US" sz="2400" dirty="0"/>
              <a:t>diatomics and inert </a:t>
            </a:r>
            <a:r>
              <a:rPr lang="en-US" altLang="en-US" sz="2400" dirty="0" smtClean="0"/>
              <a:t>gases.</a:t>
            </a:r>
            <a:endParaRPr lang="en-US" altLang="en-US" sz="2400" dirty="0" smtClean="0"/>
          </a:p>
          <a:p>
            <a:pPr eaLnBrk="1" hangingPunct="1">
              <a:lnSpc>
                <a:spcPct val="90000"/>
              </a:lnSpc>
            </a:pPr>
            <a:endParaRPr lang="en-US" altLang="en-US" sz="2400" dirty="0"/>
          </a:p>
          <a:p>
            <a:pPr eaLnBrk="1" hangingPunct="1">
              <a:lnSpc>
                <a:spcPct val="90000"/>
              </a:lnSpc>
            </a:pPr>
            <a:r>
              <a:rPr lang="en-US" altLang="en-US" sz="2400" dirty="0" smtClean="0"/>
              <a:t>ASTM D6348-12 has been used instead of USEPA Method 320.</a:t>
            </a:r>
          </a:p>
        </p:txBody>
      </p:sp>
    </p:spTree>
    <p:extLst>
      <p:ext uri="{BB962C8B-B14F-4D97-AF65-F5344CB8AC3E}">
        <p14:creationId xmlns:p14="http://schemas.microsoft.com/office/powerpoint/2010/main" val="37456220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p:txBody>
          <a:bodyPr>
            <a:noAutofit/>
          </a:bodyPr>
          <a:lstStyle/>
          <a:p>
            <a:r>
              <a:rPr lang="en-US" sz="2800" u="sng" dirty="0"/>
              <a:t>2014 ISMI </a:t>
            </a:r>
            <a:r>
              <a:rPr lang="en-US" sz="2800" u="sng" cap="all" dirty="0"/>
              <a:t>Environmental Characterization </a:t>
            </a:r>
            <a:r>
              <a:rPr lang="en-US" sz="2800" u="sng" cap="all" dirty="0" smtClean="0"/>
              <a:t>Guideline (</a:t>
            </a:r>
            <a:r>
              <a:rPr lang="en-US" sz="2900" u="sng" cap="all" dirty="0" smtClean="0"/>
              <a:t>SEMICONDUCTOR</a:t>
            </a:r>
            <a:r>
              <a:rPr lang="en-US" sz="2800" u="sng" cap="all" dirty="0" smtClean="0"/>
              <a:t> INDUSTRY</a:t>
            </a:r>
            <a:r>
              <a:rPr lang="en-US" sz="2800" cap="all" dirty="0" smtClean="0"/>
              <a:t>)</a:t>
            </a:r>
            <a:endParaRPr lang="en-US" altLang="en-US" sz="2800" b="1" u="sng" cap="all" dirty="0" smtClean="0"/>
          </a:p>
        </p:txBody>
      </p:sp>
      <p:sp>
        <p:nvSpPr>
          <p:cNvPr id="8195" name="Rectangle 3"/>
          <p:cNvSpPr>
            <a:spLocks noGrp="1" noChangeArrowheads="1"/>
          </p:cNvSpPr>
          <p:nvPr>
            <p:ph type="body" idx="4294967295"/>
          </p:nvPr>
        </p:nvSpPr>
        <p:spPr/>
        <p:txBody>
          <a:bodyPr/>
          <a:lstStyle/>
          <a:p>
            <a:r>
              <a:rPr lang="en-US" altLang="en-US" sz="2400" dirty="0" smtClean="0"/>
              <a:t>The ISMI Guideline for Environmental Characterization of Semiconductor Process Equipment – Revision 3 was published in 2014. </a:t>
            </a:r>
            <a:r>
              <a:rPr lang="en-US" altLang="en-US" sz="2400" dirty="0"/>
              <a:t>F</a:t>
            </a:r>
            <a:r>
              <a:rPr lang="en-US" sz="2400" dirty="0" smtClean="0"/>
              <a:t>irst </a:t>
            </a:r>
            <a:r>
              <a:rPr lang="en-US" sz="2400" dirty="0"/>
              <a:t>published in 2001 and revised in </a:t>
            </a:r>
            <a:r>
              <a:rPr lang="en-US" sz="2400" dirty="0" smtClean="0"/>
              <a:t>2006, 2009 and 2014.</a:t>
            </a:r>
          </a:p>
          <a:p>
            <a:endParaRPr lang="en-US" altLang="en-US" sz="2400" dirty="0" smtClean="0"/>
          </a:p>
          <a:p>
            <a:r>
              <a:rPr lang="en-US" sz="2400" dirty="0"/>
              <a:t>This document provides guidance to device manufacturers and equipment suppliers on how </a:t>
            </a:r>
            <a:r>
              <a:rPr lang="en-US" sz="2400" dirty="0" smtClean="0"/>
              <a:t>to characterize </a:t>
            </a:r>
            <a:r>
              <a:rPr lang="en-US" sz="2400" dirty="0"/>
              <a:t>air emissions including gaseous and particulates/powders, liquid effluents and </a:t>
            </a:r>
            <a:r>
              <a:rPr lang="en-US" sz="2400" dirty="0" smtClean="0"/>
              <a:t>solid wastes </a:t>
            </a:r>
            <a:r>
              <a:rPr lang="en-US" sz="2400" dirty="0"/>
              <a:t>of their tools and processes. </a:t>
            </a:r>
            <a:endParaRPr lang="en-US" altLang="en-US" sz="2400" dirty="0" smtClean="0"/>
          </a:p>
        </p:txBody>
      </p:sp>
    </p:spTree>
    <p:extLst>
      <p:ext uri="{BB962C8B-B14F-4D97-AF65-F5344CB8AC3E}">
        <p14:creationId xmlns:p14="http://schemas.microsoft.com/office/powerpoint/2010/main" val="6488835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p:txBody>
          <a:bodyPr>
            <a:normAutofit fontScale="90000"/>
          </a:bodyPr>
          <a:lstStyle/>
          <a:p>
            <a:r>
              <a:rPr lang="en-US" altLang="en-US" sz="3200" u="sng" dirty="0"/>
              <a:t>2014 ISMI GUIDELINE ANALYTICAL </a:t>
            </a:r>
            <a:r>
              <a:rPr lang="en-US" altLang="en-US" sz="3200" b="1" u="sng" dirty="0" smtClean="0"/>
              <a:t>METHODS</a:t>
            </a:r>
            <a:br>
              <a:rPr lang="en-US" altLang="en-US" sz="3200" b="1" u="sng" dirty="0" smtClean="0"/>
            </a:br>
            <a:endParaRPr lang="en-US" altLang="en-US" sz="3200" b="1" u="sng" dirty="0" smtClean="0"/>
          </a:p>
        </p:txBody>
      </p:sp>
      <p:sp>
        <p:nvSpPr>
          <p:cNvPr id="11267" name="Rectangle 3"/>
          <p:cNvSpPr>
            <a:spLocks noGrp="1" noChangeArrowheads="1"/>
          </p:cNvSpPr>
          <p:nvPr>
            <p:ph type="body" idx="4294967295"/>
          </p:nvPr>
        </p:nvSpPr>
        <p:spPr>
          <a:solidFill>
            <a:schemeClr val="bg1"/>
          </a:solidFill>
        </p:spPr>
        <p:txBody>
          <a:bodyPr>
            <a:normAutofit/>
          </a:bodyPr>
          <a:lstStyle/>
          <a:p>
            <a:r>
              <a:rPr lang="en-US" sz="2400" dirty="0" smtClean="0"/>
              <a:t>Protocols are provided for </a:t>
            </a:r>
            <a:r>
              <a:rPr lang="en-US" sz="2400" dirty="0"/>
              <a:t>the </a:t>
            </a:r>
            <a:r>
              <a:rPr lang="en-US" sz="2400" dirty="0" smtClean="0"/>
              <a:t>analytical methods </a:t>
            </a:r>
            <a:r>
              <a:rPr lang="en-US" sz="2400" dirty="0"/>
              <a:t>recommended for collecting the </a:t>
            </a:r>
            <a:r>
              <a:rPr lang="en-US" sz="2400" dirty="0" smtClean="0"/>
              <a:t>data</a:t>
            </a:r>
          </a:p>
          <a:p>
            <a:pPr lvl="1"/>
            <a:r>
              <a:rPr lang="en-US" sz="2000" dirty="0"/>
              <a:t>Q</a:t>
            </a:r>
            <a:r>
              <a:rPr lang="en-US" sz="2000" dirty="0" smtClean="0"/>
              <a:t>uadrupole </a:t>
            </a:r>
            <a:r>
              <a:rPr lang="en-US" sz="2000" dirty="0"/>
              <a:t>mass </a:t>
            </a:r>
            <a:r>
              <a:rPr lang="en-US" sz="2000" dirty="0" smtClean="0"/>
              <a:t>spectrometry (QMS) </a:t>
            </a:r>
          </a:p>
          <a:p>
            <a:pPr lvl="1"/>
            <a:r>
              <a:rPr lang="en-US" sz="2000" dirty="0" smtClean="0">
                <a:solidFill>
                  <a:schemeClr val="tx1"/>
                </a:solidFill>
              </a:rPr>
              <a:t>FTIR</a:t>
            </a:r>
            <a:endParaRPr lang="en-US" sz="2000" dirty="0" smtClean="0">
              <a:solidFill>
                <a:schemeClr val="tx1"/>
              </a:solidFill>
            </a:endParaRPr>
          </a:p>
          <a:p>
            <a:pPr lvl="1"/>
            <a:r>
              <a:rPr lang="en-US" sz="2000" dirty="0" smtClean="0"/>
              <a:t>Fluorine </a:t>
            </a:r>
            <a:r>
              <a:rPr lang="en-US" sz="2000" dirty="0"/>
              <a:t>gas analysis based </a:t>
            </a:r>
            <a:r>
              <a:rPr lang="en-US" sz="2000" dirty="0" smtClean="0"/>
              <a:t>on chemiluminescence</a:t>
            </a:r>
            <a:endParaRPr lang="en-US" sz="2000" dirty="0"/>
          </a:p>
          <a:p>
            <a:pPr lvl="1"/>
            <a:endParaRPr lang="en-US" sz="2400" dirty="0"/>
          </a:p>
          <a:p>
            <a:r>
              <a:rPr lang="en-US" sz="2400" dirty="0" smtClean="0"/>
              <a:t>Additional </a:t>
            </a:r>
            <a:r>
              <a:rPr lang="en-US" sz="2400" dirty="0"/>
              <a:t>analytical methods can be used if acceptable by </a:t>
            </a:r>
            <a:r>
              <a:rPr lang="en-US" sz="2400" dirty="0" smtClean="0"/>
              <a:t>regulatory agency </a:t>
            </a:r>
            <a:r>
              <a:rPr lang="en-US" sz="2400" dirty="0"/>
              <a:t>and recognizable </a:t>
            </a:r>
            <a:r>
              <a:rPr lang="en-US" sz="2400" dirty="0" smtClean="0"/>
              <a:t>accreditation. </a:t>
            </a:r>
          </a:p>
          <a:p>
            <a:endParaRPr lang="en-US" altLang="en-US" sz="2400" dirty="0" smtClean="0"/>
          </a:p>
        </p:txBody>
      </p:sp>
    </p:spTree>
    <p:extLst>
      <p:ext uri="{BB962C8B-B14F-4D97-AF65-F5344CB8AC3E}">
        <p14:creationId xmlns:p14="http://schemas.microsoft.com/office/powerpoint/2010/main" val="3218942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p:txBody>
          <a:bodyPr>
            <a:normAutofit/>
          </a:bodyPr>
          <a:lstStyle/>
          <a:p>
            <a:pPr eaLnBrk="1" hangingPunct="1"/>
            <a:r>
              <a:rPr lang="en-US" altLang="en-US" sz="2900" b="1" u="sng" dirty="0" smtClean="0"/>
              <a:t>EPA FLUORINATED GREENHOUSE GAS TESTING PROTOCOL</a:t>
            </a:r>
          </a:p>
        </p:txBody>
      </p:sp>
      <p:sp>
        <p:nvSpPr>
          <p:cNvPr id="19459" name="Rectangle 3"/>
          <p:cNvSpPr>
            <a:spLocks noGrp="1" noChangeArrowheads="1"/>
          </p:cNvSpPr>
          <p:nvPr>
            <p:ph type="body" idx="4294967295"/>
          </p:nvPr>
        </p:nvSpPr>
        <p:spPr/>
        <p:txBody>
          <a:bodyPr>
            <a:normAutofit fontScale="92500" lnSpcReduction="10000"/>
          </a:bodyPr>
          <a:lstStyle/>
          <a:p>
            <a:r>
              <a:rPr lang="en-US" altLang="en-US" sz="2400" dirty="0" smtClean="0"/>
              <a:t>EPA published in March 2010 the Protocol for Measuring Destruction or Removal Efficiency (DRE) of Fluorinated Greenhouse Gas Abatement Equipment in Electronics Manufacturing</a:t>
            </a:r>
            <a:r>
              <a:rPr lang="en-US" altLang="en-US" dirty="0" smtClean="0"/>
              <a:t>, </a:t>
            </a:r>
            <a:r>
              <a:rPr lang="en-US" altLang="en-US" sz="2400" dirty="0" smtClean="0"/>
              <a:t>Version 1</a:t>
            </a:r>
            <a:r>
              <a:rPr lang="en-US" altLang="en-US" dirty="0" smtClean="0"/>
              <a:t>.</a:t>
            </a:r>
          </a:p>
          <a:p>
            <a:endParaRPr lang="en-US" altLang="en-US" dirty="0" smtClean="0"/>
          </a:p>
          <a:p>
            <a:r>
              <a:rPr lang="en-US" altLang="en-US" sz="2400" dirty="0" smtClean="0"/>
              <a:t>The purpose of the Protocol is to provide a practical and reliable method for measuring DREs of POU abatement systems for fluorinated greenhouse gases used during the manufacture of electronics products. </a:t>
            </a:r>
          </a:p>
          <a:p>
            <a:endParaRPr lang="en-US" altLang="en-US" sz="2400" dirty="0"/>
          </a:p>
          <a:p>
            <a:pPr marL="0" indent="0">
              <a:buNone/>
            </a:pPr>
            <a:r>
              <a:rPr lang="en-US" altLang="en-US" sz="2400" i="1" dirty="0" smtClean="0"/>
              <a:t>Note: it should also be able to be used for nitrous oxide (N</a:t>
            </a:r>
            <a:r>
              <a:rPr lang="en-US" altLang="en-US" sz="2400" i="1" baseline="-25000" dirty="0" smtClean="0"/>
              <a:t>2</a:t>
            </a:r>
            <a:r>
              <a:rPr lang="en-US" altLang="en-US" sz="2400" i="1" dirty="0" smtClean="0"/>
              <a:t>O) and methane (CH</a:t>
            </a:r>
            <a:r>
              <a:rPr lang="en-US" altLang="en-US" sz="2400" i="1" baseline="-25000" dirty="0" smtClean="0"/>
              <a:t>4</a:t>
            </a:r>
            <a:r>
              <a:rPr lang="en-US" altLang="en-US" sz="2400" i="1" dirty="0" smtClean="0"/>
              <a:t>).</a:t>
            </a:r>
          </a:p>
        </p:txBody>
      </p:sp>
    </p:spTree>
    <p:extLst>
      <p:ext uri="{BB962C8B-B14F-4D97-AF65-F5344CB8AC3E}">
        <p14:creationId xmlns:p14="http://schemas.microsoft.com/office/powerpoint/2010/main" val="36794703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a:bodyPr>
          <a:lstStyle/>
          <a:p>
            <a:r>
              <a:rPr lang="en-US" altLang="en-US" sz="3200" u="sng" dirty="0" smtClean="0"/>
              <a:t>SAMPLING SCHEMATIC</a:t>
            </a:r>
          </a:p>
        </p:txBody>
      </p:sp>
      <p:pic>
        <p:nvPicPr>
          <p:cNvPr id="27651"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171575" y="1600200"/>
            <a:ext cx="680085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flat" cmpd="sng" algn="ctr">
                <a:solidFill>
                  <a:srgbClr val="0000FF"/>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634566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457200" y="488576"/>
            <a:ext cx="8229600" cy="1143000"/>
          </a:xfrm>
        </p:spPr>
        <p:txBody>
          <a:bodyPr>
            <a:normAutofit fontScale="90000"/>
          </a:bodyPr>
          <a:lstStyle/>
          <a:p>
            <a:r>
              <a:rPr lang="en-US" altLang="en-US" sz="3200" u="sng" dirty="0" smtClean="0"/>
              <a:t>40 CFR PART 98 SUBPART </a:t>
            </a:r>
            <a:r>
              <a:rPr lang="en-US" altLang="en-US" sz="3200" u="sng" dirty="0"/>
              <a:t>I APPENDIX A </a:t>
            </a:r>
            <a:r>
              <a:rPr lang="en-US" altLang="en-US" sz="3200" u="sng" dirty="0" smtClean="0"/>
              <a:t>POINT-OF-USE (POU) </a:t>
            </a:r>
            <a:r>
              <a:rPr lang="en-US" altLang="en-US" sz="3200" u="sng" dirty="0"/>
              <a:t>ABATEMENT SYSTEM EFFLUENT VOLUMETRIC FLOW </a:t>
            </a:r>
            <a:r>
              <a:rPr lang="en-US" altLang="en-US" sz="3200" u="sng" dirty="0" smtClean="0"/>
              <a:t>RATE</a:t>
            </a:r>
            <a:br>
              <a:rPr lang="en-US" altLang="en-US" sz="3200" u="sng" dirty="0" smtClean="0"/>
            </a:br>
            <a:endParaRPr lang="en-US" altLang="en-US" sz="3200" b="1" u="sng" dirty="0" smtClean="0"/>
          </a:p>
        </p:txBody>
      </p:sp>
      <p:sp>
        <p:nvSpPr>
          <p:cNvPr id="40963" name="Rectangle 3"/>
          <p:cNvSpPr>
            <a:spLocks noGrp="1" noChangeArrowheads="1"/>
          </p:cNvSpPr>
          <p:nvPr>
            <p:ph type="body" idx="4294967295"/>
          </p:nvPr>
        </p:nvSpPr>
        <p:spPr>
          <a:xfrm>
            <a:off x="457200" y="1752600"/>
            <a:ext cx="8229600" cy="4525963"/>
          </a:xfrm>
        </p:spPr>
        <p:txBody>
          <a:bodyPr/>
          <a:lstStyle/>
          <a:p>
            <a:r>
              <a:rPr lang="en-US" sz="2400" dirty="0"/>
              <a:t>I</a:t>
            </a:r>
            <a:r>
              <a:rPr lang="en-US" sz="2400" dirty="0" smtClean="0"/>
              <a:t>ntroduce </a:t>
            </a:r>
            <a:r>
              <a:rPr lang="en-US" sz="2400" dirty="0"/>
              <a:t>the non-reactive, non-native gas used for determining total volume flow and dilution across the </a:t>
            </a:r>
            <a:r>
              <a:rPr lang="en-US" sz="2400" dirty="0" smtClean="0"/>
              <a:t>POU </a:t>
            </a:r>
            <a:r>
              <a:rPr lang="en-US" sz="2400" dirty="0"/>
              <a:t>abatement device at a location in the exhaust of the </a:t>
            </a:r>
            <a:r>
              <a:rPr lang="en-US" sz="2400" dirty="0" smtClean="0"/>
              <a:t>POU </a:t>
            </a:r>
            <a:r>
              <a:rPr lang="en-US" sz="2400" dirty="0"/>
              <a:t>abatement </a:t>
            </a:r>
            <a:r>
              <a:rPr lang="en-US" sz="2400" dirty="0" smtClean="0"/>
              <a:t>device.</a:t>
            </a:r>
          </a:p>
          <a:p>
            <a:pPr marL="0" indent="0">
              <a:buNone/>
            </a:pPr>
            <a:endParaRPr lang="en-US" sz="2400" dirty="0" smtClean="0"/>
          </a:p>
          <a:p>
            <a:r>
              <a:rPr lang="en-US" altLang="en-US" sz="2400" dirty="0" smtClean="0"/>
              <a:t>Can inject at POU abatement device inlet if no abatement DRE of non-reactive, non-native gas.</a:t>
            </a:r>
          </a:p>
          <a:p>
            <a:pPr eaLnBrk="1" hangingPunct="1"/>
            <a:endParaRPr lang="en-US" altLang="en-US" sz="2400" dirty="0" smtClean="0"/>
          </a:p>
          <a:p>
            <a:pPr eaLnBrk="1" hangingPunct="1"/>
            <a:endParaRPr lang="en-US" altLang="en-US" sz="2400" dirty="0" smtClean="0"/>
          </a:p>
        </p:txBody>
      </p:sp>
    </p:spTree>
    <p:extLst>
      <p:ext uri="{BB962C8B-B14F-4D97-AF65-F5344CB8AC3E}">
        <p14:creationId xmlns:p14="http://schemas.microsoft.com/office/powerpoint/2010/main" val="19208973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457200" y="274638"/>
            <a:ext cx="8229600" cy="792162"/>
          </a:xfrm>
        </p:spPr>
        <p:txBody>
          <a:bodyPr>
            <a:noAutofit/>
          </a:bodyPr>
          <a:lstStyle/>
          <a:p>
            <a:pPr eaLnBrk="1" hangingPunct="1"/>
            <a:r>
              <a:rPr lang="en-US" altLang="en-US" sz="2900" b="1" u="sng" dirty="0" smtClean="0"/>
              <a:t>FLOW TRACER INJECTION DYNAMICS AT THE POU ABATEMENT SYSTEM EFFLUENT</a:t>
            </a:r>
            <a:r>
              <a:rPr lang="en-US" altLang="en-US" sz="2900" dirty="0" smtClean="0"/>
              <a:t> </a:t>
            </a:r>
          </a:p>
        </p:txBody>
      </p:sp>
      <p:grpSp>
        <p:nvGrpSpPr>
          <p:cNvPr id="43012" name="Group 4"/>
          <p:cNvGrpSpPr>
            <a:grpSpLocks noChangeAspect="1"/>
          </p:cNvGrpSpPr>
          <p:nvPr/>
        </p:nvGrpSpPr>
        <p:grpSpPr bwMode="auto">
          <a:xfrm>
            <a:off x="914400" y="1790700"/>
            <a:ext cx="5600700" cy="4095750"/>
            <a:chOff x="1620" y="1440"/>
            <a:chExt cx="8820" cy="6451"/>
          </a:xfrm>
        </p:grpSpPr>
        <p:sp>
          <p:nvSpPr>
            <p:cNvPr id="43013" name="AutoShape 5"/>
            <p:cNvSpPr>
              <a:spLocks noChangeAspect="1" noChangeArrowheads="1"/>
            </p:cNvSpPr>
            <p:nvPr/>
          </p:nvSpPr>
          <p:spPr bwMode="auto">
            <a:xfrm>
              <a:off x="1620" y="1440"/>
              <a:ext cx="8820" cy="6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43014" name="Line 6"/>
            <p:cNvSpPr>
              <a:spLocks noChangeShapeType="1"/>
            </p:cNvSpPr>
            <p:nvPr/>
          </p:nvSpPr>
          <p:spPr bwMode="auto">
            <a:xfrm flipV="1">
              <a:off x="3489" y="4536"/>
              <a:ext cx="0" cy="1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en-US" dirty="0"/>
            </a:p>
          </p:txBody>
        </p:sp>
        <p:sp>
          <p:nvSpPr>
            <p:cNvPr id="43015" name="Line 7"/>
            <p:cNvSpPr>
              <a:spLocks noChangeShapeType="1"/>
            </p:cNvSpPr>
            <p:nvPr/>
          </p:nvSpPr>
          <p:spPr bwMode="auto">
            <a:xfrm flipH="1">
              <a:off x="2933" y="4720"/>
              <a:ext cx="55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en-US" dirty="0"/>
            </a:p>
          </p:txBody>
        </p:sp>
        <p:sp>
          <p:nvSpPr>
            <p:cNvPr id="43016" name="Line 8"/>
            <p:cNvSpPr>
              <a:spLocks noChangeShapeType="1"/>
            </p:cNvSpPr>
            <p:nvPr/>
          </p:nvSpPr>
          <p:spPr bwMode="auto">
            <a:xfrm>
              <a:off x="2933" y="4720"/>
              <a:ext cx="0" cy="26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en-US" dirty="0"/>
            </a:p>
          </p:txBody>
        </p:sp>
        <p:sp>
          <p:nvSpPr>
            <p:cNvPr id="43017" name="Line 9"/>
            <p:cNvSpPr>
              <a:spLocks noChangeShapeType="1"/>
            </p:cNvSpPr>
            <p:nvPr/>
          </p:nvSpPr>
          <p:spPr bwMode="auto">
            <a:xfrm>
              <a:off x="2933" y="7408"/>
              <a:ext cx="148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en-US" dirty="0"/>
            </a:p>
          </p:txBody>
        </p:sp>
        <p:sp>
          <p:nvSpPr>
            <p:cNvPr id="43018" name="Line 10"/>
            <p:cNvSpPr>
              <a:spLocks noChangeShapeType="1"/>
            </p:cNvSpPr>
            <p:nvPr/>
          </p:nvSpPr>
          <p:spPr bwMode="auto">
            <a:xfrm flipV="1">
              <a:off x="4416" y="4720"/>
              <a:ext cx="0" cy="26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en-US" dirty="0"/>
            </a:p>
          </p:txBody>
        </p:sp>
        <p:sp>
          <p:nvSpPr>
            <p:cNvPr id="43019" name="Line 11"/>
            <p:cNvSpPr>
              <a:spLocks noChangeShapeType="1"/>
            </p:cNvSpPr>
            <p:nvPr/>
          </p:nvSpPr>
          <p:spPr bwMode="auto">
            <a:xfrm flipH="1">
              <a:off x="3860" y="4720"/>
              <a:ext cx="55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en-US" dirty="0"/>
            </a:p>
          </p:txBody>
        </p:sp>
        <p:sp>
          <p:nvSpPr>
            <p:cNvPr id="43020" name="Line 12"/>
            <p:cNvSpPr>
              <a:spLocks noChangeShapeType="1"/>
            </p:cNvSpPr>
            <p:nvPr/>
          </p:nvSpPr>
          <p:spPr bwMode="auto">
            <a:xfrm flipV="1">
              <a:off x="3960" y="2520"/>
              <a:ext cx="1" cy="21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en-US" dirty="0"/>
            </a:p>
          </p:txBody>
        </p:sp>
        <p:sp>
          <p:nvSpPr>
            <p:cNvPr id="43021" name="Line 13"/>
            <p:cNvSpPr>
              <a:spLocks noChangeShapeType="1"/>
            </p:cNvSpPr>
            <p:nvPr/>
          </p:nvSpPr>
          <p:spPr bwMode="auto">
            <a:xfrm flipV="1">
              <a:off x="3489" y="2682"/>
              <a:ext cx="0" cy="185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en-US" dirty="0"/>
            </a:p>
          </p:txBody>
        </p:sp>
        <p:sp>
          <p:nvSpPr>
            <p:cNvPr id="43022" name="Arc 14"/>
            <p:cNvSpPr>
              <a:spLocks/>
            </p:cNvSpPr>
            <p:nvPr/>
          </p:nvSpPr>
          <p:spPr bwMode="auto">
            <a:xfrm flipH="1">
              <a:off x="3489" y="2033"/>
              <a:ext cx="742" cy="649"/>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en-US" dirty="0"/>
            </a:p>
          </p:txBody>
        </p:sp>
        <p:sp>
          <p:nvSpPr>
            <p:cNvPr id="43023" name="Arc 15"/>
            <p:cNvSpPr>
              <a:spLocks/>
            </p:cNvSpPr>
            <p:nvPr/>
          </p:nvSpPr>
          <p:spPr bwMode="auto">
            <a:xfrm flipH="1">
              <a:off x="3960" y="2340"/>
              <a:ext cx="371" cy="27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en-US" dirty="0"/>
            </a:p>
          </p:txBody>
        </p:sp>
        <p:sp>
          <p:nvSpPr>
            <p:cNvPr id="43024" name="Line 16"/>
            <p:cNvSpPr>
              <a:spLocks noChangeShapeType="1"/>
            </p:cNvSpPr>
            <p:nvPr/>
          </p:nvSpPr>
          <p:spPr bwMode="auto">
            <a:xfrm>
              <a:off x="4320" y="2340"/>
              <a:ext cx="426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en-US" dirty="0"/>
            </a:p>
          </p:txBody>
        </p:sp>
        <p:sp>
          <p:nvSpPr>
            <p:cNvPr id="43025" name="Line 17"/>
            <p:cNvSpPr>
              <a:spLocks noChangeShapeType="1"/>
            </p:cNvSpPr>
            <p:nvPr/>
          </p:nvSpPr>
          <p:spPr bwMode="auto">
            <a:xfrm>
              <a:off x="4231" y="2033"/>
              <a:ext cx="463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en-US" dirty="0"/>
            </a:p>
          </p:txBody>
        </p:sp>
        <p:sp>
          <p:nvSpPr>
            <p:cNvPr id="43026" name="Line 18"/>
            <p:cNvSpPr>
              <a:spLocks noChangeShapeType="1"/>
            </p:cNvSpPr>
            <p:nvPr/>
          </p:nvSpPr>
          <p:spPr bwMode="auto">
            <a:xfrm flipV="1">
              <a:off x="8216" y="2404"/>
              <a:ext cx="463" cy="83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en-US" dirty="0"/>
            </a:p>
          </p:txBody>
        </p:sp>
        <p:sp>
          <p:nvSpPr>
            <p:cNvPr id="43027" name="Line 19"/>
            <p:cNvSpPr>
              <a:spLocks noChangeShapeType="1"/>
            </p:cNvSpPr>
            <p:nvPr/>
          </p:nvSpPr>
          <p:spPr bwMode="auto">
            <a:xfrm flipV="1">
              <a:off x="8865" y="1477"/>
              <a:ext cx="278" cy="55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en-US" dirty="0"/>
            </a:p>
          </p:txBody>
        </p:sp>
        <p:sp>
          <p:nvSpPr>
            <p:cNvPr id="43028" name="Line 20"/>
            <p:cNvSpPr>
              <a:spLocks noChangeShapeType="1"/>
            </p:cNvSpPr>
            <p:nvPr/>
          </p:nvSpPr>
          <p:spPr bwMode="auto">
            <a:xfrm flipV="1">
              <a:off x="8957" y="1570"/>
              <a:ext cx="834" cy="166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en-US" dirty="0"/>
            </a:p>
          </p:txBody>
        </p:sp>
        <p:sp>
          <p:nvSpPr>
            <p:cNvPr id="43029" name="Line 21"/>
            <p:cNvSpPr>
              <a:spLocks noChangeShapeType="1"/>
            </p:cNvSpPr>
            <p:nvPr/>
          </p:nvSpPr>
          <p:spPr bwMode="auto">
            <a:xfrm flipH="1">
              <a:off x="8216" y="3238"/>
              <a:ext cx="74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en-US" dirty="0"/>
            </a:p>
          </p:txBody>
        </p:sp>
        <p:sp>
          <p:nvSpPr>
            <p:cNvPr id="43030" name="Text Box 22"/>
            <p:cNvSpPr txBox="1">
              <a:spLocks noChangeArrowheads="1"/>
            </p:cNvSpPr>
            <p:nvPr/>
          </p:nvSpPr>
          <p:spPr bwMode="auto">
            <a:xfrm>
              <a:off x="2880" y="6285"/>
              <a:ext cx="1620" cy="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70409" tIns="35204" rIns="70409" bIns="35204"/>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ko-KR" sz="1400" dirty="0">
                  <a:solidFill>
                    <a:srgbClr val="000000"/>
                  </a:solidFill>
                  <a:ea typeface="Batang" panose="02030600000101010101" pitchFamily="18" charset="-127"/>
                </a:rPr>
                <a:t>POU</a:t>
              </a:r>
            </a:p>
            <a:p>
              <a:pPr algn="ctr" eaLnBrk="1" hangingPunct="1">
                <a:spcBef>
                  <a:spcPct val="0"/>
                </a:spcBef>
                <a:buFontTx/>
                <a:buNone/>
              </a:pPr>
              <a:r>
                <a:rPr lang="en-US" altLang="ko-KR" sz="1400" dirty="0">
                  <a:solidFill>
                    <a:srgbClr val="000000"/>
                  </a:solidFill>
                  <a:ea typeface="Batang" panose="02030600000101010101" pitchFamily="18" charset="-127"/>
                </a:rPr>
                <a:t>System</a:t>
              </a:r>
              <a:endParaRPr lang="en-US" altLang="en-US" sz="1800" dirty="0"/>
            </a:p>
          </p:txBody>
        </p:sp>
        <p:sp>
          <p:nvSpPr>
            <p:cNvPr id="43031" name="AutoShape 23"/>
            <p:cNvSpPr>
              <a:spLocks noChangeArrowheads="1"/>
            </p:cNvSpPr>
            <p:nvPr/>
          </p:nvSpPr>
          <p:spPr bwMode="auto">
            <a:xfrm>
              <a:off x="3489" y="4906"/>
              <a:ext cx="278" cy="649"/>
            </a:xfrm>
            <a:prstGeom prst="upArrow">
              <a:avLst>
                <a:gd name="adj1" fmla="val 50000"/>
                <a:gd name="adj2" fmla="val 58363"/>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43032" name="Text Box 24"/>
            <p:cNvSpPr txBox="1">
              <a:spLocks noChangeArrowheads="1"/>
            </p:cNvSpPr>
            <p:nvPr/>
          </p:nvSpPr>
          <p:spPr bwMode="auto">
            <a:xfrm>
              <a:off x="2933" y="5642"/>
              <a:ext cx="1524" cy="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70409" tIns="35204" rIns="70409" bIns="35204"/>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ko-KR" sz="900" dirty="0">
                  <a:solidFill>
                    <a:srgbClr val="000000"/>
                  </a:solidFill>
                  <a:ea typeface="Batang" panose="02030600000101010101" pitchFamily="18" charset="-127"/>
                </a:rPr>
                <a:t>POU Effluent Flow</a:t>
              </a:r>
              <a:endParaRPr lang="en-US" altLang="en-US" sz="1800" dirty="0"/>
            </a:p>
          </p:txBody>
        </p:sp>
        <p:sp>
          <p:nvSpPr>
            <p:cNvPr id="43033" name="Line 25"/>
            <p:cNvSpPr>
              <a:spLocks noChangeShapeType="1"/>
            </p:cNvSpPr>
            <p:nvPr/>
          </p:nvSpPr>
          <p:spPr bwMode="auto">
            <a:xfrm>
              <a:off x="2655" y="4536"/>
              <a:ext cx="10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en-US" dirty="0"/>
            </a:p>
          </p:txBody>
        </p:sp>
        <p:sp>
          <p:nvSpPr>
            <p:cNvPr id="43034" name="Rectangle 26"/>
            <p:cNvSpPr>
              <a:spLocks noChangeArrowheads="1"/>
            </p:cNvSpPr>
            <p:nvPr/>
          </p:nvSpPr>
          <p:spPr bwMode="auto">
            <a:xfrm>
              <a:off x="2099" y="4257"/>
              <a:ext cx="556" cy="463"/>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43035" name="Text Box 27"/>
            <p:cNvSpPr txBox="1">
              <a:spLocks noChangeArrowheads="1"/>
            </p:cNvSpPr>
            <p:nvPr/>
          </p:nvSpPr>
          <p:spPr bwMode="auto">
            <a:xfrm>
              <a:off x="1800" y="3429"/>
              <a:ext cx="1440" cy="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70409" tIns="35204" rIns="70409" bIns="35204"/>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ko-KR" sz="900" dirty="0">
                  <a:solidFill>
                    <a:srgbClr val="000000"/>
                  </a:solidFill>
                  <a:ea typeface="Batang" panose="02030600000101010101" pitchFamily="18" charset="-127"/>
                </a:rPr>
                <a:t>Volumetric </a:t>
              </a:r>
            </a:p>
            <a:p>
              <a:pPr algn="ctr" eaLnBrk="1" hangingPunct="1">
                <a:spcBef>
                  <a:spcPct val="0"/>
                </a:spcBef>
                <a:buFontTx/>
                <a:buNone/>
              </a:pPr>
              <a:r>
                <a:rPr lang="en-US" altLang="ko-KR" sz="900" dirty="0">
                  <a:solidFill>
                    <a:srgbClr val="000000"/>
                  </a:solidFill>
                  <a:ea typeface="Batang" panose="02030600000101010101" pitchFamily="18" charset="-127"/>
                </a:rPr>
                <a:t>Flow Meter</a:t>
              </a:r>
              <a:endParaRPr lang="en-US" altLang="en-US" sz="1800" dirty="0"/>
            </a:p>
          </p:txBody>
        </p:sp>
        <p:sp>
          <p:nvSpPr>
            <p:cNvPr id="43036" name="Line 28"/>
            <p:cNvSpPr>
              <a:spLocks noChangeShapeType="1"/>
            </p:cNvSpPr>
            <p:nvPr/>
          </p:nvSpPr>
          <p:spPr bwMode="auto">
            <a:xfrm>
              <a:off x="2340" y="3960"/>
              <a:ext cx="37" cy="48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dirty="0"/>
            </a:p>
          </p:txBody>
        </p:sp>
        <p:sp>
          <p:nvSpPr>
            <p:cNvPr id="43037" name="Oval 29"/>
            <p:cNvSpPr>
              <a:spLocks noChangeArrowheads="1"/>
            </p:cNvSpPr>
            <p:nvPr/>
          </p:nvSpPr>
          <p:spPr bwMode="auto">
            <a:xfrm>
              <a:off x="2007" y="6945"/>
              <a:ext cx="92" cy="93"/>
            </a:xfrm>
            <a:prstGeom prst="ellipse">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43038" name="Oval 30"/>
            <p:cNvSpPr>
              <a:spLocks noChangeArrowheads="1"/>
            </p:cNvSpPr>
            <p:nvPr/>
          </p:nvSpPr>
          <p:spPr bwMode="auto">
            <a:xfrm flipV="1">
              <a:off x="2099" y="6945"/>
              <a:ext cx="93" cy="93"/>
            </a:xfrm>
            <a:prstGeom prst="ellipse">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43039" name="Freeform 31"/>
            <p:cNvSpPr>
              <a:spLocks/>
            </p:cNvSpPr>
            <p:nvPr/>
          </p:nvSpPr>
          <p:spPr bwMode="auto">
            <a:xfrm>
              <a:off x="2007" y="7038"/>
              <a:ext cx="123" cy="370"/>
            </a:xfrm>
            <a:custGeom>
              <a:avLst/>
              <a:gdLst>
                <a:gd name="T0" fmla="*/ 135 w 112"/>
                <a:gd name="T1" fmla="*/ 0 h 192"/>
                <a:gd name="T2" fmla="*/ 20 w 112"/>
                <a:gd name="T3" fmla="*/ 179 h 192"/>
                <a:gd name="T4" fmla="*/ 20 w 112"/>
                <a:gd name="T5" fmla="*/ 713 h 192"/>
                <a:gd name="T6" fmla="*/ 0 60000 65536"/>
                <a:gd name="T7" fmla="*/ 0 60000 65536"/>
                <a:gd name="T8" fmla="*/ 0 60000 65536"/>
                <a:gd name="T9" fmla="*/ 0 w 112"/>
                <a:gd name="T10" fmla="*/ 0 h 192"/>
                <a:gd name="T11" fmla="*/ 112 w 112"/>
                <a:gd name="T12" fmla="*/ 192 h 192"/>
              </a:gdLst>
              <a:ahLst/>
              <a:cxnLst>
                <a:cxn ang="T6">
                  <a:pos x="T0" y="T1"/>
                </a:cxn>
                <a:cxn ang="T7">
                  <a:pos x="T2" y="T3"/>
                </a:cxn>
                <a:cxn ang="T8">
                  <a:pos x="T4" y="T5"/>
                </a:cxn>
              </a:cxnLst>
              <a:rect l="T9" t="T10" r="T11" b="T12"/>
              <a:pathLst>
                <a:path w="112" h="192">
                  <a:moveTo>
                    <a:pt x="112" y="0"/>
                  </a:moveTo>
                  <a:cubicBezTo>
                    <a:pt x="72" y="8"/>
                    <a:pt x="32" y="16"/>
                    <a:pt x="16" y="48"/>
                  </a:cubicBezTo>
                  <a:cubicBezTo>
                    <a:pt x="0" y="80"/>
                    <a:pt x="8" y="136"/>
                    <a:pt x="16" y="192"/>
                  </a:cubicBezTo>
                </a:path>
              </a:pathLst>
            </a:custGeom>
            <a:noFill/>
            <a:ln w="9525"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ctr"/>
            <a:lstStyle/>
            <a:p>
              <a:endParaRPr lang="en-US" dirty="0"/>
            </a:p>
          </p:txBody>
        </p:sp>
        <p:sp>
          <p:nvSpPr>
            <p:cNvPr id="43040" name="Freeform 32"/>
            <p:cNvSpPr>
              <a:spLocks/>
            </p:cNvSpPr>
            <p:nvPr/>
          </p:nvSpPr>
          <p:spPr bwMode="auto">
            <a:xfrm>
              <a:off x="2099" y="7038"/>
              <a:ext cx="124" cy="370"/>
            </a:xfrm>
            <a:custGeom>
              <a:avLst/>
              <a:gdLst>
                <a:gd name="T0" fmla="*/ 117 w 112"/>
                <a:gd name="T1" fmla="*/ 658 h 208"/>
                <a:gd name="T2" fmla="*/ 117 w 112"/>
                <a:gd name="T3" fmla="*/ 203 h 208"/>
                <a:gd name="T4" fmla="*/ 0 w 112"/>
                <a:gd name="T5" fmla="*/ 50 h 208"/>
                <a:gd name="T6" fmla="*/ 0 60000 65536"/>
                <a:gd name="T7" fmla="*/ 0 60000 65536"/>
                <a:gd name="T8" fmla="*/ 0 60000 65536"/>
                <a:gd name="T9" fmla="*/ 0 w 112"/>
                <a:gd name="T10" fmla="*/ 0 h 208"/>
                <a:gd name="T11" fmla="*/ 112 w 112"/>
                <a:gd name="T12" fmla="*/ 208 h 208"/>
              </a:gdLst>
              <a:ahLst/>
              <a:cxnLst>
                <a:cxn ang="T6">
                  <a:pos x="T0" y="T1"/>
                </a:cxn>
                <a:cxn ang="T7">
                  <a:pos x="T2" y="T3"/>
                </a:cxn>
                <a:cxn ang="T8">
                  <a:pos x="T4" y="T5"/>
                </a:cxn>
              </a:cxnLst>
              <a:rect l="T9" t="T10" r="T11" b="T12"/>
              <a:pathLst>
                <a:path w="112" h="208">
                  <a:moveTo>
                    <a:pt x="96" y="208"/>
                  </a:moveTo>
                  <a:cubicBezTo>
                    <a:pt x="104" y="152"/>
                    <a:pt x="112" y="96"/>
                    <a:pt x="96" y="64"/>
                  </a:cubicBezTo>
                  <a:cubicBezTo>
                    <a:pt x="80" y="32"/>
                    <a:pt x="16" y="0"/>
                    <a:pt x="0" y="16"/>
                  </a:cubicBezTo>
                </a:path>
              </a:pathLst>
            </a:custGeom>
            <a:noFill/>
            <a:ln w="9525"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ctr"/>
            <a:lstStyle/>
            <a:p>
              <a:endParaRPr lang="en-US" dirty="0"/>
            </a:p>
          </p:txBody>
        </p:sp>
        <p:sp>
          <p:nvSpPr>
            <p:cNvPr id="43041" name="Line 33"/>
            <p:cNvSpPr>
              <a:spLocks noChangeShapeType="1"/>
            </p:cNvSpPr>
            <p:nvPr/>
          </p:nvSpPr>
          <p:spPr bwMode="auto">
            <a:xfrm flipH="1">
              <a:off x="2007" y="7408"/>
              <a:ext cx="18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en-US" dirty="0"/>
            </a:p>
          </p:txBody>
        </p:sp>
        <p:sp>
          <p:nvSpPr>
            <p:cNvPr id="43042" name="Line 34"/>
            <p:cNvSpPr>
              <a:spLocks noChangeShapeType="1"/>
            </p:cNvSpPr>
            <p:nvPr/>
          </p:nvSpPr>
          <p:spPr bwMode="auto">
            <a:xfrm>
              <a:off x="2099" y="7038"/>
              <a:ext cx="18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en-US" dirty="0"/>
            </a:p>
          </p:txBody>
        </p:sp>
        <p:sp>
          <p:nvSpPr>
            <p:cNvPr id="43043" name="Line 35"/>
            <p:cNvSpPr>
              <a:spLocks noChangeShapeType="1"/>
            </p:cNvSpPr>
            <p:nvPr/>
          </p:nvSpPr>
          <p:spPr bwMode="auto">
            <a:xfrm flipV="1">
              <a:off x="2285" y="6575"/>
              <a:ext cx="0" cy="4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en-US" dirty="0"/>
            </a:p>
          </p:txBody>
        </p:sp>
        <p:sp>
          <p:nvSpPr>
            <p:cNvPr id="43044" name="Rectangle 36"/>
            <p:cNvSpPr>
              <a:spLocks noChangeArrowheads="1"/>
            </p:cNvSpPr>
            <p:nvPr/>
          </p:nvSpPr>
          <p:spPr bwMode="auto">
            <a:xfrm>
              <a:off x="2099" y="6111"/>
              <a:ext cx="464" cy="464"/>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43045" name="Text Box 37"/>
            <p:cNvSpPr txBox="1">
              <a:spLocks noChangeArrowheads="1"/>
            </p:cNvSpPr>
            <p:nvPr/>
          </p:nvSpPr>
          <p:spPr bwMode="auto">
            <a:xfrm>
              <a:off x="1980" y="6120"/>
              <a:ext cx="601" cy="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70409" tIns="35204" rIns="70409" bIns="35204"/>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ko-KR" sz="600" dirty="0">
                  <a:solidFill>
                    <a:srgbClr val="000000"/>
                  </a:solidFill>
                  <a:ea typeface="Batang" panose="02030600000101010101" pitchFamily="18" charset="-127"/>
                </a:rPr>
                <a:t>0.5L</a:t>
              </a:r>
            </a:p>
            <a:p>
              <a:pPr algn="ctr" eaLnBrk="1" hangingPunct="1">
                <a:spcBef>
                  <a:spcPct val="0"/>
                </a:spcBef>
                <a:buFontTx/>
                <a:buNone/>
              </a:pPr>
              <a:r>
                <a:rPr lang="en-US" altLang="ko-KR" sz="600" dirty="0">
                  <a:solidFill>
                    <a:srgbClr val="000000"/>
                  </a:solidFill>
                  <a:ea typeface="Batang" panose="02030600000101010101" pitchFamily="18" charset="-127"/>
                </a:rPr>
                <a:t>MFC</a:t>
              </a:r>
              <a:endParaRPr lang="en-US" altLang="en-US" sz="1800" dirty="0"/>
            </a:p>
          </p:txBody>
        </p:sp>
        <p:sp>
          <p:nvSpPr>
            <p:cNvPr id="43046" name="Line 38"/>
            <p:cNvSpPr>
              <a:spLocks noChangeShapeType="1"/>
            </p:cNvSpPr>
            <p:nvPr/>
          </p:nvSpPr>
          <p:spPr bwMode="auto">
            <a:xfrm flipV="1">
              <a:off x="2285" y="4720"/>
              <a:ext cx="0" cy="139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en-US" dirty="0"/>
            </a:p>
          </p:txBody>
        </p:sp>
        <p:cxnSp>
          <p:nvCxnSpPr>
            <p:cNvPr id="43047" name="AutoShape 39"/>
            <p:cNvCxnSpPr>
              <a:cxnSpLocks noChangeShapeType="1"/>
            </p:cNvCxnSpPr>
            <p:nvPr/>
          </p:nvCxnSpPr>
          <p:spPr bwMode="auto">
            <a:xfrm>
              <a:off x="3397" y="4536"/>
              <a:ext cx="0" cy="184"/>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43048" name="Text Box 40"/>
            <p:cNvSpPr txBox="1">
              <a:spLocks noChangeArrowheads="1"/>
            </p:cNvSpPr>
            <p:nvPr/>
          </p:nvSpPr>
          <p:spPr bwMode="auto">
            <a:xfrm>
              <a:off x="2880" y="5040"/>
              <a:ext cx="574"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70409" tIns="35204" rIns="70409" bIns="35204"/>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ko-KR" sz="900" dirty="0">
                  <a:solidFill>
                    <a:srgbClr val="000000"/>
                  </a:solidFill>
                  <a:ea typeface="Batang" panose="02030600000101010101" pitchFamily="18" charset="-127"/>
                </a:rPr>
                <a:t>~1’</a:t>
              </a:r>
              <a:endParaRPr lang="en-US" altLang="en-US" sz="1800" dirty="0"/>
            </a:p>
          </p:txBody>
        </p:sp>
        <p:sp>
          <p:nvSpPr>
            <p:cNvPr id="43049" name="Text Box 41"/>
            <p:cNvSpPr txBox="1">
              <a:spLocks noChangeArrowheads="1"/>
            </p:cNvSpPr>
            <p:nvPr/>
          </p:nvSpPr>
          <p:spPr bwMode="auto">
            <a:xfrm>
              <a:off x="1914" y="7408"/>
              <a:ext cx="1506" cy="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70409" tIns="35204" rIns="70409" bIns="35204"/>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ko-KR" sz="900" dirty="0">
                  <a:solidFill>
                    <a:srgbClr val="000000"/>
                  </a:solidFill>
                  <a:ea typeface="Batang" panose="02030600000101010101" pitchFamily="18" charset="-127"/>
                </a:rPr>
                <a:t>SF</a:t>
              </a:r>
              <a:r>
                <a:rPr lang="en-US" altLang="ko-KR" sz="900" baseline="-25000" dirty="0">
                  <a:solidFill>
                    <a:srgbClr val="000000"/>
                  </a:solidFill>
                  <a:ea typeface="Batang" panose="02030600000101010101" pitchFamily="18" charset="-127"/>
                </a:rPr>
                <a:t>6</a:t>
              </a:r>
              <a:r>
                <a:rPr lang="en-US" altLang="ko-KR" sz="900" dirty="0">
                  <a:solidFill>
                    <a:srgbClr val="000000"/>
                  </a:solidFill>
                  <a:ea typeface="Batang" panose="02030600000101010101" pitchFamily="18" charset="-127"/>
                </a:rPr>
                <a:t> Tracer Gas</a:t>
              </a:r>
              <a:endParaRPr lang="en-US" altLang="en-US" sz="1800" dirty="0"/>
            </a:p>
          </p:txBody>
        </p:sp>
        <p:sp>
          <p:nvSpPr>
            <p:cNvPr id="43050" name="Line 42"/>
            <p:cNvSpPr>
              <a:spLocks noChangeShapeType="1"/>
            </p:cNvSpPr>
            <p:nvPr/>
          </p:nvSpPr>
          <p:spPr bwMode="auto">
            <a:xfrm flipH="1" flipV="1">
              <a:off x="2099" y="7223"/>
              <a:ext cx="371" cy="18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dirty="0"/>
            </a:p>
          </p:txBody>
        </p:sp>
        <p:sp>
          <p:nvSpPr>
            <p:cNvPr id="43051" name="Text Box 43"/>
            <p:cNvSpPr txBox="1">
              <a:spLocks noChangeArrowheads="1"/>
            </p:cNvSpPr>
            <p:nvPr/>
          </p:nvSpPr>
          <p:spPr bwMode="auto">
            <a:xfrm rot="-3903307">
              <a:off x="8956" y="3277"/>
              <a:ext cx="1694" cy="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70409" tIns="35204" rIns="70409" bIns="35204"/>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ko-KR" sz="1200" b="1" dirty="0">
                  <a:solidFill>
                    <a:srgbClr val="000000"/>
                  </a:solidFill>
                  <a:ea typeface="Batang" panose="02030600000101010101" pitchFamily="18" charset="-127"/>
                </a:rPr>
                <a:t>Main Header</a:t>
              </a:r>
              <a:endParaRPr lang="en-US" altLang="en-US" sz="1800" dirty="0"/>
            </a:p>
          </p:txBody>
        </p:sp>
        <p:sp>
          <p:nvSpPr>
            <p:cNvPr id="43052" name="Line 44"/>
            <p:cNvSpPr>
              <a:spLocks noChangeShapeType="1"/>
            </p:cNvSpPr>
            <p:nvPr/>
          </p:nvSpPr>
          <p:spPr bwMode="auto">
            <a:xfrm>
              <a:off x="7567" y="2311"/>
              <a:ext cx="0" cy="194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en-US" dirty="0"/>
            </a:p>
          </p:txBody>
        </p:sp>
        <p:sp>
          <p:nvSpPr>
            <p:cNvPr id="43053" name="Text Box 45"/>
            <p:cNvSpPr txBox="1">
              <a:spLocks noChangeArrowheads="1"/>
            </p:cNvSpPr>
            <p:nvPr/>
          </p:nvSpPr>
          <p:spPr bwMode="auto">
            <a:xfrm>
              <a:off x="7382" y="2126"/>
              <a:ext cx="370"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70409" tIns="35204" rIns="70409" bIns="35204"/>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ko-KR" sz="900" dirty="0">
                  <a:solidFill>
                    <a:srgbClr val="000000"/>
                  </a:solidFill>
                  <a:ea typeface="Batang" panose="02030600000101010101" pitchFamily="18" charset="-127"/>
                </a:rPr>
                <a:t>X</a:t>
              </a:r>
              <a:endParaRPr lang="en-US" altLang="en-US" sz="1800" dirty="0"/>
            </a:p>
          </p:txBody>
        </p:sp>
        <p:sp>
          <p:nvSpPr>
            <p:cNvPr id="43054" name="Rectangle 46"/>
            <p:cNvSpPr>
              <a:spLocks noChangeArrowheads="1"/>
            </p:cNvSpPr>
            <p:nvPr/>
          </p:nvSpPr>
          <p:spPr bwMode="auto">
            <a:xfrm>
              <a:off x="7020" y="4320"/>
              <a:ext cx="1112" cy="900"/>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43055" name="Text Box 47"/>
            <p:cNvSpPr txBox="1">
              <a:spLocks noChangeArrowheads="1"/>
            </p:cNvSpPr>
            <p:nvPr/>
          </p:nvSpPr>
          <p:spPr bwMode="auto">
            <a:xfrm>
              <a:off x="7200" y="4440"/>
              <a:ext cx="811"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70409" tIns="35204" rIns="70409" bIns="35204"/>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ko-KR" sz="900" dirty="0">
                  <a:solidFill>
                    <a:srgbClr val="000000"/>
                  </a:solidFill>
                  <a:ea typeface="Batang" panose="02030600000101010101" pitchFamily="18" charset="-127"/>
                </a:rPr>
                <a:t>FTIR or QMS</a:t>
              </a:r>
            </a:p>
            <a:p>
              <a:pPr eaLnBrk="1" hangingPunct="1">
                <a:spcBef>
                  <a:spcPct val="0"/>
                </a:spcBef>
                <a:buFontTx/>
                <a:buNone/>
              </a:pPr>
              <a:endParaRPr lang="en-US" altLang="en-US" sz="1800" dirty="0"/>
            </a:p>
          </p:txBody>
        </p:sp>
        <p:sp>
          <p:nvSpPr>
            <p:cNvPr id="43056" name="Line 48"/>
            <p:cNvSpPr>
              <a:spLocks noChangeShapeType="1"/>
            </p:cNvSpPr>
            <p:nvPr/>
          </p:nvSpPr>
          <p:spPr bwMode="auto">
            <a:xfrm>
              <a:off x="8123" y="4536"/>
              <a:ext cx="64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en-US" dirty="0"/>
            </a:p>
          </p:txBody>
        </p:sp>
        <p:sp>
          <p:nvSpPr>
            <p:cNvPr id="43057" name="AutoShape 49"/>
            <p:cNvSpPr>
              <a:spLocks noChangeArrowheads="1"/>
            </p:cNvSpPr>
            <p:nvPr/>
          </p:nvSpPr>
          <p:spPr bwMode="auto">
            <a:xfrm flipH="1">
              <a:off x="8772" y="4072"/>
              <a:ext cx="463" cy="464"/>
            </a:xfrm>
            <a:prstGeom prst="flowChartMagneticTape">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43058" name="Text Box 50"/>
            <p:cNvSpPr txBox="1">
              <a:spLocks noChangeArrowheads="1"/>
            </p:cNvSpPr>
            <p:nvPr/>
          </p:nvSpPr>
          <p:spPr bwMode="auto">
            <a:xfrm>
              <a:off x="8494" y="5456"/>
              <a:ext cx="1586" cy="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70409" tIns="35204" rIns="70409" bIns="35204"/>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ko-KR" sz="900" dirty="0">
                  <a:solidFill>
                    <a:srgbClr val="000000"/>
                  </a:solidFill>
                  <a:ea typeface="Batang" panose="02030600000101010101" pitchFamily="18" charset="-127"/>
                </a:rPr>
                <a:t>Venturi Pump</a:t>
              </a:r>
            </a:p>
            <a:p>
              <a:pPr algn="ctr" eaLnBrk="1" hangingPunct="1">
                <a:spcBef>
                  <a:spcPct val="0"/>
                </a:spcBef>
                <a:buFontTx/>
                <a:buNone/>
              </a:pPr>
              <a:r>
                <a:rPr lang="en-US" altLang="ko-KR" sz="900" dirty="0">
                  <a:solidFill>
                    <a:srgbClr val="000000"/>
                  </a:solidFill>
                  <a:ea typeface="Batang" panose="02030600000101010101" pitchFamily="18" charset="-127"/>
                </a:rPr>
                <a:t>(~5 lpm)</a:t>
              </a:r>
              <a:endParaRPr lang="en-US" altLang="en-US" sz="1800" dirty="0"/>
            </a:p>
          </p:txBody>
        </p:sp>
        <p:sp>
          <p:nvSpPr>
            <p:cNvPr id="43059" name="Line 51"/>
            <p:cNvSpPr>
              <a:spLocks noChangeShapeType="1"/>
            </p:cNvSpPr>
            <p:nvPr/>
          </p:nvSpPr>
          <p:spPr bwMode="auto">
            <a:xfrm flipH="1" flipV="1">
              <a:off x="9050" y="4257"/>
              <a:ext cx="310" cy="114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dirty="0"/>
            </a:p>
          </p:txBody>
        </p:sp>
        <p:sp>
          <p:nvSpPr>
            <p:cNvPr id="43060" name="Line 52"/>
            <p:cNvSpPr>
              <a:spLocks noChangeShapeType="1"/>
            </p:cNvSpPr>
            <p:nvPr/>
          </p:nvSpPr>
          <p:spPr bwMode="auto">
            <a:xfrm>
              <a:off x="9143" y="4536"/>
              <a:ext cx="129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en-US" dirty="0"/>
            </a:p>
          </p:txBody>
        </p:sp>
        <p:sp>
          <p:nvSpPr>
            <p:cNvPr id="43061" name="Line 53"/>
            <p:cNvSpPr>
              <a:spLocks noChangeShapeType="1"/>
            </p:cNvSpPr>
            <p:nvPr/>
          </p:nvSpPr>
          <p:spPr bwMode="auto">
            <a:xfrm flipV="1">
              <a:off x="10440" y="1570"/>
              <a:ext cx="0" cy="296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en-US" dirty="0"/>
            </a:p>
          </p:txBody>
        </p:sp>
        <p:sp>
          <p:nvSpPr>
            <p:cNvPr id="43062" name="Line 54"/>
            <p:cNvSpPr>
              <a:spLocks noChangeShapeType="1"/>
            </p:cNvSpPr>
            <p:nvPr/>
          </p:nvSpPr>
          <p:spPr bwMode="auto">
            <a:xfrm flipH="1" flipV="1">
              <a:off x="9180" y="2340"/>
              <a:ext cx="387" cy="72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dirty="0"/>
            </a:p>
          </p:txBody>
        </p:sp>
        <p:sp>
          <p:nvSpPr>
            <p:cNvPr id="43063" name="AutoShape 55"/>
            <p:cNvSpPr>
              <a:spLocks noChangeArrowheads="1"/>
            </p:cNvSpPr>
            <p:nvPr/>
          </p:nvSpPr>
          <p:spPr bwMode="auto">
            <a:xfrm>
              <a:off x="3600" y="3060"/>
              <a:ext cx="278" cy="648"/>
            </a:xfrm>
            <a:prstGeom prst="upArrow">
              <a:avLst>
                <a:gd name="adj1" fmla="val 50000"/>
                <a:gd name="adj2" fmla="val 58273"/>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43064" name="AutoShape 56"/>
            <p:cNvSpPr>
              <a:spLocks noChangeArrowheads="1"/>
            </p:cNvSpPr>
            <p:nvPr/>
          </p:nvSpPr>
          <p:spPr bwMode="auto">
            <a:xfrm rot="5400000">
              <a:off x="4602" y="1847"/>
              <a:ext cx="278" cy="649"/>
            </a:xfrm>
            <a:prstGeom prst="upArrow">
              <a:avLst>
                <a:gd name="adj1" fmla="val 50000"/>
                <a:gd name="adj2" fmla="val 58363"/>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43065" name="AutoShape 57"/>
            <p:cNvSpPr>
              <a:spLocks noChangeArrowheads="1"/>
            </p:cNvSpPr>
            <p:nvPr/>
          </p:nvSpPr>
          <p:spPr bwMode="auto">
            <a:xfrm rot="5400000">
              <a:off x="6455" y="1848"/>
              <a:ext cx="278" cy="648"/>
            </a:xfrm>
            <a:prstGeom prst="upArrow">
              <a:avLst>
                <a:gd name="adj1" fmla="val 50000"/>
                <a:gd name="adj2" fmla="val 58273"/>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43066" name="Line 58"/>
            <p:cNvSpPr>
              <a:spLocks noChangeShapeType="1"/>
            </p:cNvSpPr>
            <p:nvPr/>
          </p:nvSpPr>
          <p:spPr bwMode="auto">
            <a:xfrm flipV="1">
              <a:off x="3240" y="4680"/>
              <a:ext cx="18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43067" name="Rectangle 59"/>
            <p:cNvSpPr>
              <a:spLocks noChangeArrowheads="1"/>
            </p:cNvSpPr>
            <p:nvPr/>
          </p:nvSpPr>
          <p:spPr bwMode="auto">
            <a:xfrm>
              <a:off x="5040" y="6480"/>
              <a:ext cx="556" cy="463"/>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43068" name="Line 60"/>
            <p:cNvSpPr>
              <a:spLocks noChangeShapeType="1"/>
            </p:cNvSpPr>
            <p:nvPr/>
          </p:nvSpPr>
          <p:spPr bwMode="auto">
            <a:xfrm>
              <a:off x="5281" y="6183"/>
              <a:ext cx="37" cy="48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dirty="0"/>
            </a:p>
          </p:txBody>
        </p:sp>
        <p:sp>
          <p:nvSpPr>
            <p:cNvPr id="43069" name="Oval 61"/>
            <p:cNvSpPr>
              <a:spLocks noChangeArrowheads="1"/>
            </p:cNvSpPr>
            <p:nvPr/>
          </p:nvSpPr>
          <p:spPr bwMode="auto">
            <a:xfrm>
              <a:off x="6147" y="7305"/>
              <a:ext cx="92" cy="93"/>
            </a:xfrm>
            <a:prstGeom prst="ellipse">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43070" name="Oval 62"/>
            <p:cNvSpPr>
              <a:spLocks noChangeArrowheads="1"/>
            </p:cNvSpPr>
            <p:nvPr/>
          </p:nvSpPr>
          <p:spPr bwMode="auto">
            <a:xfrm flipV="1">
              <a:off x="6239" y="7305"/>
              <a:ext cx="93" cy="93"/>
            </a:xfrm>
            <a:prstGeom prst="ellipse">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43071" name="Freeform 63"/>
            <p:cNvSpPr>
              <a:spLocks/>
            </p:cNvSpPr>
            <p:nvPr/>
          </p:nvSpPr>
          <p:spPr bwMode="auto">
            <a:xfrm>
              <a:off x="6147" y="7398"/>
              <a:ext cx="123" cy="370"/>
            </a:xfrm>
            <a:custGeom>
              <a:avLst/>
              <a:gdLst>
                <a:gd name="T0" fmla="*/ 135 w 112"/>
                <a:gd name="T1" fmla="*/ 0 h 192"/>
                <a:gd name="T2" fmla="*/ 20 w 112"/>
                <a:gd name="T3" fmla="*/ 179 h 192"/>
                <a:gd name="T4" fmla="*/ 20 w 112"/>
                <a:gd name="T5" fmla="*/ 713 h 192"/>
                <a:gd name="T6" fmla="*/ 0 60000 65536"/>
                <a:gd name="T7" fmla="*/ 0 60000 65536"/>
                <a:gd name="T8" fmla="*/ 0 60000 65536"/>
                <a:gd name="T9" fmla="*/ 0 w 112"/>
                <a:gd name="T10" fmla="*/ 0 h 192"/>
                <a:gd name="T11" fmla="*/ 112 w 112"/>
                <a:gd name="T12" fmla="*/ 192 h 192"/>
              </a:gdLst>
              <a:ahLst/>
              <a:cxnLst>
                <a:cxn ang="T6">
                  <a:pos x="T0" y="T1"/>
                </a:cxn>
                <a:cxn ang="T7">
                  <a:pos x="T2" y="T3"/>
                </a:cxn>
                <a:cxn ang="T8">
                  <a:pos x="T4" y="T5"/>
                </a:cxn>
              </a:cxnLst>
              <a:rect l="T9" t="T10" r="T11" b="T12"/>
              <a:pathLst>
                <a:path w="112" h="192">
                  <a:moveTo>
                    <a:pt x="112" y="0"/>
                  </a:moveTo>
                  <a:cubicBezTo>
                    <a:pt x="72" y="8"/>
                    <a:pt x="32" y="16"/>
                    <a:pt x="16" y="48"/>
                  </a:cubicBezTo>
                  <a:cubicBezTo>
                    <a:pt x="0" y="80"/>
                    <a:pt x="8" y="136"/>
                    <a:pt x="16" y="192"/>
                  </a:cubicBezTo>
                </a:path>
              </a:pathLst>
            </a:custGeom>
            <a:noFill/>
            <a:ln w="9525"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ctr"/>
            <a:lstStyle/>
            <a:p>
              <a:endParaRPr lang="en-US" dirty="0"/>
            </a:p>
          </p:txBody>
        </p:sp>
        <p:sp>
          <p:nvSpPr>
            <p:cNvPr id="43072" name="Freeform 64"/>
            <p:cNvSpPr>
              <a:spLocks/>
            </p:cNvSpPr>
            <p:nvPr/>
          </p:nvSpPr>
          <p:spPr bwMode="auto">
            <a:xfrm>
              <a:off x="6239" y="7398"/>
              <a:ext cx="124" cy="370"/>
            </a:xfrm>
            <a:custGeom>
              <a:avLst/>
              <a:gdLst>
                <a:gd name="T0" fmla="*/ 117 w 112"/>
                <a:gd name="T1" fmla="*/ 658 h 208"/>
                <a:gd name="T2" fmla="*/ 117 w 112"/>
                <a:gd name="T3" fmla="*/ 203 h 208"/>
                <a:gd name="T4" fmla="*/ 0 w 112"/>
                <a:gd name="T5" fmla="*/ 50 h 208"/>
                <a:gd name="T6" fmla="*/ 0 60000 65536"/>
                <a:gd name="T7" fmla="*/ 0 60000 65536"/>
                <a:gd name="T8" fmla="*/ 0 60000 65536"/>
                <a:gd name="T9" fmla="*/ 0 w 112"/>
                <a:gd name="T10" fmla="*/ 0 h 208"/>
                <a:gd name="T11" fmla="*/ 112 w 112"/>
                <a:gd name="T12" fmla="*/ 208 h 208"/>
              </a:gdLst>
              <a:ahLst/>
              <a:cxnLst>
                <a:cxn ang="T6">
                  <a:pos x="T0" y="T1"/>
                </a:cxn>
                <a:cxn ang="T7">
                  <a:pos x="T2" y="T3"/>
                </a:cxn>
                <a:cxn ang="T8">
                  <a:pos x="T4" y="T5"/>
                </a:cxn>
              </a:cxnLst>
              <a:rect l="T9" t="T10" r="T11" b="T12"/>
              <a:pathLst>
                <a:path w="112" h="208">
                  <a:moveTo>
                    <a:pt x="96" y="208"/>
                  </a:moveTo>
                  <a:cubicBezTo>
                    <a:pt x="104" y="152"/>
                    <a:pt x="112" y="96"/>
                    <a:pt x="96" y="64"/>
                  </a:cubicBezTo>
                  <a:cubicBezTo>
                    <a:pt x="80" y="32"/>
                    <a:pt x="16" y="0"/>
                    <a:pt x="0" y="16"/>
                  </a:cubicBezTo>
                </a:path>
              </a:pathLst>
            </a:custGeom>
            <a:noFill/>
            <a:ln w="9525"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ctr"/>
            <a:lstStyle/>
            <a:p>
              <a:endParaRPr lang="en-US" dirty="0"/>
            </a:p>
          </p:txBody>
        </p:sp>
        <p:sp>
          <p:nvSpPr>
            <p:cNvPr id="43073" name="Line 65"/>
            <p:cNvSpPr>
              <a:spLocks noChangeShapeType="1"/>
            </p:cNvSpPr>
            <p:nvPr/>
          </p:nvSpPr>
          <p:spPr bwMode="auto">
            <a:xfrm flipH="1">
              <a:off x="6147" y="7768"/>
              <a:ext cx="185"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en-US" dirty="0"/>
            </a:p>
          </p:txBody>
        </p:sp>
        <p:sp>
          <p:nvSpPr>
            <p:cNvPr id="43074" name="Line 66"/>
            <p:cNvSpPr>
              <a:spLocks noChangeShapeType="1"/>
            </p:cNvSpPr>
            <p:nvPr/>
          </p:nvSpPr>
          <p:spPr bwMode="auto">
            <a:xfrm>
              <a:off x="6239" y="7398"/>
              <a:ext cx="186"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en-US" dirty="0"/>
            </a:p>
          </p:txBody>
        </p:sp>
        <p:sp>
          <p:nvSpPr>
            <p:cNvPr id="43075" name="Line 67"/>
            <p:cNvSpPr>
              <a:spLocks noChangeShapeType="1"/>
            </p:cNvSpPr>
            <p:nvPr/>
          </p:nvSpPr>
          <p:spPr bwMode="auto">
            <a:xfrm flipV="1">
              <a:off x="6425" y="6935"/>
              <a:ext cx="1" cy="4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en-US" dirty="0"/>
            </a:p>
          </p:txBody>
        </p:sp>
        <p:sp>
          <p:nvSpPr>
            <p:cNvPr id="43076" name="Rectangle 68"/>
            <p:cNvSpPr>
              <a:spLocks noChangeArrowheads="1"/>
            </p:cNvSpPr>
            <p:nvPr/>
          </p:nvSpPr>
          <p:spPr bwMode="auto">
            <a:xfrm>
              <a:off x="6239" y="6471"/>
              <a:ext cx="464" cy="464"/>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43077" name="Text Box 69"/>
            <p:cNvSpPr txBox="1">
              <a:spLocks noChangeArrowheads="1"/>
            </p:cNvSpPr>
            <p:nvPr/>
          </p:nvSpPr>
          <p:spPr bwMode="auto">
            <a:xfrm>
              <a:off x="6120" y="6480"/>
              <a:ext cx="601" cy="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70409" tIns="35204" rIns="70409" bIns="35204"/>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ko-KR" sz="600" dirty="0">
                  <a:solidFill>
                    <a:srgbClr val="000000"/>
                  </a:solidFill>
                  <a:ea typeface="Batang" panose="02030600000101010101" pitchFamily="18" charset="-127"/>
                </a:rPr>
                <a:t>5L</a:t>
              </a:r>
            </a:p>
            <a:p>
              <a:pPr algn="ctr" eaLnBrk="1" hangingPunct="1">
                <a:spcBef>
                  <a:spcPct val="0"/>
                </a:spcBef>
                <a:buFontTx/>
                <a:buNone/>
              </a:pPr>
              <a:r>
                <a:rPr lang="en-US" altLang="ko-KR" sz="600" dirty="0">
                  <a:solidFill>
                    <a:srgbClr val="000000"/>
                  </a:solidFill>
                  <a:ea typeface="Batang" panose="02030600000101010101" pitchFamily="18" charset="-127"/>
                </a:rPr>
                <a:t>MFC</a:t>
              </a:r>
              <a:endParaRPr lang="en-US" altLang="en-US" sz="1800" dirty="0"/>
            </a:p>
          </p:txBody>
        </p:sp>
        <p:sp>
          <p:nvSpPr>
            <p:cNvPr id="43078" name="Line 70"/>
            <p:cNvSpPr>
              <a:spLocks noChangeShapeType="1"/>
            </p:cNvSpPr>
            <p:nvPr/>
          </p:nvSpPr>
          <p:spPr bwMode="auto">
            <a:xfrm flipH="1">
              <a:off x="5580" y="6660"/>
              <a:ext cx="665" cy="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en-US" dirty="0"/>
            </a:p>
          </p:txBody>
        </p:sp>
        <p:sp>
          <p:nvSpPr>
            <p:cNvPr id="43079" name="Line 71"/>
            <p:cNvSpPr>
              <a:spLocks noChangeShapeType="1"/>
            </p:cNvSpPr>
            <p:nvPr/>
          </p:nvSpPr>
          <p:spPr bwMode="auto">
            <a:xfrm flipH="1">
              <a:off x="6239" y="7380"/>
              <a:ext cx="781" cy="20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dirty="0"/>
            </a:p>
          </p:txBody>
        </p:sp>
        <p:sp>
          <p:nvSpPr>
            <p:cNvPr id="43080" name="Text Box 72"/>
            <p:cNvSpPr txBox="1">
              <a:spLocks noChangeArrowheads="1"/>
            </p:cNvSpPr>
            <p:nvPr/>
          </p:nvSpPr>
          <p:spPr bwMode="auto">
            <a:xfrm>
              <a:off x="4680" y="5580"/>
              <a:ext cx="144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70409" tIns="35204" rIns="70409" bIns="35204"/>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ko-KR" sz="900" dirty="0">
                  <a:solidFill>
                    <a:srgbClr val="000000"/>
                  </a:solidFill>
                  <a:ea typeface="Batang" panose="02030600000101010101" pitchFamily="18" charset="-127"/>
                </a:rPr>
                <a:t>Volumetric </a:t>
              </a:r>
            </a:p>
            <a:p>
              <a:pPr algn="ctr" eaLnBrk="1" hangingPunct="1">
                <a:spcBef>
                  <a:spcPct val="0"/>
                </a:spcBef>
                <a:buFontTx/>
                <a:buNone/>
              </a:pPr>
              <a:r>
                <a:rPr lang="en-US" altLang="ko-KR" sz="900" dirty="0">
                  <a:solidFill>
                    <a:srgbClr val="000000"/>
                  </a:solidFill>
                  <a:ea typeface="Batang" panose="02030600000101010101" pitchFamily="18" charset="-127"/>
                </a:rPr>
                <a:t>Flow Meter</a:t>
              </a:r>
              <a:endParaRPr lang="en-US" altLang="en-US" sz="1800" dirty="0"/>
            </a:p>
          </p:txBody>
        </p:sp>
        <p:sp>
          <p:nvSpPr>
            <p:cNvPr id="43081" name="Line 73"/>
            <p:cNvSpPr>
              <a:spLocks noChangeShapeType="1"/>
            </p:cNvSpPr>
            <p:nvPr/>
          </p:nvSpPr>
          <p:spPr bwMode="auto">
            <a:xfrm flipH="1">
              <a:off x="4320" y="6840"/>
              <a:ext cx="665" cy="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en-US" dirty="0"/>
            </a:p>
          </p:txBody>
        </p:sp>
        <p:sp>
          <p:nvSpPr>
            <p:cNvPr id="43082" name="Text Box 74"/>
            <p:cNvSpPr txBox="1">
              <a:spLocks noChangeArrowheads="1"/>
            </p:cNvSpPr>
            <p:nvPr/>
          </p:nvSpPr>
          <p:spPr bwMode="auto">
            <a:xfrm>
              <a:off x="7020" y="7200"/>
              <a:ext cx="144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70409" tIns="35204" rIns="70409" bIns="35204"/>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ko-KR" sz="900" dirty="0">
                  <a:solidFill>
                    <a:srgbClr val="000000"/>
                  </a:solidFill>
                  <a:ea typeface="Batang" panose="02030600000101010101" pitchFamily="18" charset="-127"/>
                </a:rPr>
                <a:t>Kr Tracer Gas</a:t>
              </a:r>
              <a:endParaRPr lang="en-US" altLang="en-US" sz="1800" dirty="0"/>
            </a:p>
          </p:txBody>
        </p:sp>
      </p:grpSp>
    </p:spTree>
    <p:extLst>
      <p:ext uri="{BB962C8B-B14F-4D97-AF65-F5344CB8AC3E}">
        <p14:creationId xmlns:p14="http://schemas.microsoft.com/office/powerpoint/2010/main" val="32079970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p:txBody>
          <a:bodyPr>
            <a:normAutofit/>
          </a:bodyPr>
          <a:lstStyle/>
          <a:p>
            <a:pPr eaLnBrk="1" hangingPunct="1"/>
            <a:r>
              <a:rPr lang="en-US" altLang="en-US" sz="2900" b="1" u="sng" dirty="0" smtClean="0"/>
              <a:t>SAMPLE AND TRACER INJECTION LOCATION OF POU ABATEMENT SYSTEM #1</a:t>
            </a:r>
          </a:p>
        </p:txBody>
      </p:sp>
      <p:pic>
        <p:nvPicPr>
          <p:cNvPr id="44035" name="Picture 4"/>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1828800" y="1524000"/>
            <a:ext cx="4800600" cy="4724400"/>
          </a:xfrm>
          <a:noFill/>
        </p:spPr>
      </p:pic>
      <p:sp>
        <p:nvSpPr>
          <p:cNvPr id="44036" name="Text Box 15"/>
          <p:cNvSpPr txBox="1">
            <a:spLocks noChangeArrowheads="1"/>
          </p:cNvSpPr>
          <p:nvPr/>
        </p:nvSpPr>
        <p:spPr bwMode="auto">
          <a:xfrm>
            <a:off x="4572000" y="1676400"/>
            <a:ext cx="914400" cy="457200"/>
          </a:xfrm>
          <a:prstGeom prst="rect">
            <a:avLst/>
          </a:prstGeom>
          <a:solidFill>
            <a:srgbClr val="FFFFFF"/>
          </a:solidFill>
          <a:ln w="9525">
            <a:solidFill>
              <a:srgbClr val="000000"/>
            </a:solidFill>
            <a:miter lim="800000"/>
            <a:headEnd/>
            <a:tailEnd/>
          </a:ln>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ko-KR" sz="1200" dirty="0">
                <a:latin typeface="Trebuchet MS" panose="020B0603020202020204" pitchFamily="34" charset="0"/>
                <a:ea typeface="Batang" panose="02030600000101010101" pitchFamily="18" charset="-127"/>
              </a:rPr>
              <a:t>Extraction Location</a:t>
            </a:r>
            <a:endParaRPr lang="en-US" altLang="en-US" sz="1800" dirty="0">
              <a:latin typeface="Trebuchet MS" panose="020B0603020202020204" pitchFamily="34" charset="0"/>
            </a:endParaRPr>
          </a:p>
        </p:txBody>
      </p:sp>
      <p:sp>
        <p:nvSpPr>
          <p:cNvPr id="44037" name="Line 16"/>
          <p:cNvSpPr>
            <a:spLocks noChangeShapeType="1"/>
          </p:cNvSpPr>
          <p:nvPr/>
        </p:nvSpPr>
        <p:spPr bwMode="auto">
          <a:xfrm flipH="1">
            <a:off x="3581400" y="1905000"/>
            <a:ext cx="1028700" cy="228600"/>
          </a:xfrm>
          <a:prstGeom prst="line">
            <a:avLst/>
          </a:prstGeom>
          <a:ln>
            <a:headEnd/>
            <a:tailEnd type="triangle" w="med" len="med"/>
          </a:ln>
          <a:extLst/>
        </p:spPr>
        <p:style>
          <a:lnRef idx="3">
            <a:schemeClr val="accent2"/>
          </a:lnRef>
          <a:fillRef idx="0">
            <a:schemeClr val="accent2"/>
          </a:fillRef>
          <a:effectRef idx="2">
            <a:schemeClr val="accent2"/>
          </a:effectRef>
          <a:fontRef idx="minor">
            <a:schemeClr val="tx1"/>
          </a:fontRef>
        </p:style>
        <p:txBody>
          <a:bodyPr/>
          <a:lstStyle/>
          <a:p>
            <a:endParaRPr lang="en-US" dirty="0">
              <a:latin typeface="Trebuchet MS" panose="020B0603020202020204" pitchFamily="34" charset="0"/>
            </a:endParaRPr>
          </a:p>
        </p:txBody>
      </p:sp>
      <p:sp>
        <p:nvSpPr>
          <p:cNvPr id="44038" name="Line 17"/>
          <p:cNvSpPr>
            <a:spLocks noChangeShapeType="1"/>
          </p:cNvSpPr>
          <p:nvPr/>
        </p:nvSpPr>
        <p:spPr bwMode="auto">
          <a:xfrm flipH="1">
            <a:off x="3581400" y="4648200"/>
            <a:ext cx="1028700" cy="228600"/>
          </a:xfrm>
          <a:prstGeom prst="line">
            <a:avLst/>
          </a:prstGeom>
          <a:ln>
            <a:headEnd/>
            <a:tailEnd type="triangle" w="med" len="med"/>
          </a:ln>
          <a:extLst/>
        </p:spPr>
        <p:style>
          <a:lnRef idx="3">
            <a:schemeClr val="accent2"/>
          </a:lnRef>
          <a:fillRef idx="0">
            <a:schemeClr val="accent2"/>
          </a:fillRef>
          <a:effectRef idx="2">
            <a:schemeClr val="accent2"/>
          </a:effectRef>
          <a:fontRef idx="minor">
            <a:schemeClr val="tx1"/>
          </a:fontRef>
        </p:style>
        <p:txBody>
          <a:bodyPr/>
          <a:lstStyle/>
          <a:p>
            <a:endParaRPr lang="en-US" dirty="0">
              <a:latin typeface="Trebuchet MS" panose="020B0603020202020204" pitchFamily="34" charset="0"/>
            </a:endParaRPr>
          </a:p>
        </p:txBody>
      </p:sp>
      <p:sp>
        <p:nvSpPr>
          <p:cNvPr id="44039" name="Text Box 18"/>
          <p:cNvSpPr txBox="1">
            <a:spLocks noChangeArrowheads="1"/>
          </p:cNvSpPr>
          <p:nvPr/>
        </p:nvSpPr>
        <p:spPr bwMode="auto">
          <a:xfrm>
            <a:off x="4572000" y="4267200"/>
            <a:ext cx="914400" cy="571500"/>
          </a:xfrm>
          <a:prstGeom prst="rect">
            <a:avLst/>
          </a:prstGeom>
          <a:solidFill>
            <a:srgbClr val="FFFFFF"/>
          </a:solidFill>
          <a:ln w="9525">
            <a:solidFill>
              <a:srgbClr val="000000"/>
            </a:solidFill>
            <a:miter lim="800000"/>
            <a:headEnd/>
            <a:tailEnd/>
          </a:ln>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ko-KR" sz="1200" dirty="0">
                <a:latin typeface="Trebuchet MS" panose="020B0603020202020204" pitchFamily="34" charset="0"/>
                <a:ea typeface="Batang" panose="02030600000101010101" pitchFamily="18" charset="-127"/>
              </a:rPr>
              <a:t>SF</a:t>
            </a:r>
            <a:r>
              <a:rPr lang="en-US" altLang="ko-KR" sz="1200" baseline="-25000" dirty="0">
                <a:latin typeface="Trebuchet MS" panose="020B0603020202020204" pitchFamily="34" charset="0"/>
                <a:ea typeface="Batang" panose="02030600000101010101" pitchFamily="18" charset="-127"/>
              </a:rPr>
              <a:t>6</a:t>
            </a:r>
            <a:r>
              <a:rPr lang="en-US" altLang="ko-KR" sz="1200" dirty="0">
                <a:latin typeface="Trebuchet MS" panose="020B0603020202020204" pitchFamily="34" charset="0"/>
                <a:ea typeface="Batang" panose="02030600000101010101" pitchFamily="18" charset="-127"/>
              </a:rPr>
              <a:t> Tracer Injection Location</a:t>
            </a:r>
            <a:endParaRPr lang="en-US" altLang="en-US" sz="1800" dirty="0">
              <a:latin typeface="Trebuchet MS" panose="020B0603020202020204" pitchFamily="34" charset="0"/>
            </a:endParaRPr>
          </a:p>
        </p:txBody>
      </p:sp>
    </p:spTree>
    <p:extLst>
      <p:ext uri="{BB962C8B-B14F-4D97-AF65-F5344CB8AC3E}">
        <p14:creationId xmlns:p14="http://schemas.microsoft.com/office/powerpoint/2010/main" val="8955862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p:txBody>
          <a:bodyPr>
            <a:normAutofit/>
          </a:bodyPr>
          <a:lstStyle/>
          <a:p>
            <a:pPr eaLnBrk="1" hangingPunct="1"/>
            <a:r>
              <a:rPr lang="en-US" altLang="en-US" sz="2900" b="1" u="sng" dirty="0" smtClean="0"/>
              <a:t>SAMPLE AND TRACER INJECTION LOCATION OF POU ABATEMENT SYSTEM #2</a:t>
            </a:r>
          </a:p>
        </p:txBody>
      </p:sp>
      <p:pic>
        <p:nvPicPr>
          <p:cNvPr id="45059" name="Picture 5"/>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914400" y="1676400"/>
            <a:ext cx="7391400" cy="4419600"/>
          </a:xfrm>
          <a:noFill/>
        </p:spPr>
      </p:pic>
      <p:sp>
        <p:nvSpPr>
          <p:cNvPr id="45060" name="Text Box 6"/>
          <p:cNvSpPr txBox="1">
            <a:spLocks noChangeArrowheads="1"/>
          </p:cNvSpPr>
          <p:nvPr/>
        </p:nvSpPr>
        <p:spPr bwMode="auto">
          <a:xfrm>
            <a:off x="6705600" y="2209800"/>
            <a:ext cx="914400" cy="533400"/>
          </a:xfrm>
          <a:prstGeom prst="rect">
            <a:avLst/>
          </a:prstGeom>
          <a:solidFill>
            <a:srgbClr val="FFFFFF"/>
          </a:solidFill>
          <a:ln w="9525">
            <a:solidFill>
              <a:srgbClr val="000000"/>
            </a:solidFill>
            <a:miter lim="800000"/>
            <a:headEnd/>
            <a:tailEnd/>
          </a:ln>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ko-KR" sz="1200" dirty="0">
                <a:latin typeface="Trebuchet MS" panose="020B0603020202020204" pitchFamily="34" charset="0"/>
                <a:ea typeface="Batang" panose="02030600000101010101" pitchFamily="18" charset="-127"/>
              </a:rPr>
              <a:t>Extraction Location</a:t>
            </a:r>
            <a:endParaRPr lang="en-US" altLang="en-US" sz="1800" dirty="0">
              <a:latin typeface="Trebuchet MS" panose="020B0603020202020204" pitchFamily="34" charset="0"/>
            </a:endParaRPr>
          </a:p>
        </p:txBody>
      </p:sp>
      <p:sp>
        <p:nvSpPr>
          <p:cNvPr id="45061" name="Line 7"/>
          <p:cNvSpPr>
            <a:spLocks noChangeShapeType="1"/>
          </p:cNvSpPr>
          <p:nvPr/>
        </p:nvSpPr>
        <p:spPr bwMode="auto">
          <a:xfrm flipH="1">
            <a:off x="5638800" y="2514600"/>
            <a:ext cx="1028700" cy="228600"/>
          </a:xfrm>
          <a:prstGeom prst="line">
            <a:avLst/>
          </a:prstGeom>
          <a:ln>
            <a:headEnd/>
            <a:tailEnd type="triangle" w="med" len="med"/>
          </a:ln>
          <a:extLst/>
        </p:spPr>
        <p:style>
          <a:lnRef idx="3">
            <a:schemeClr val="accent2"/>
          </a:lnRef>
          <a:fillRef idx="0">
            <a:schemeClr val="accent2"/>
          </a:fillRef>
          <a:effectRef idx="2">
            <a:schemeClr val="accent2"/>
          </a:effectRef>
          <a:fontRef idx="minor">
            <a:schemeClr val="tx1"/>
          </a:fontRef>
        </p:style>
        <p:txBody>
          <a:bodyPr/>
          <a:lstStyle/>
          <a:p>
            <a:endParaRPr lang="en-US" dirty="0">
              <a:latin typeface="Trebuchet MS" panose="020B0603020202020204" pitchFamily="34" charset="0"/>
            </a:endParaRPr>
          </a:p>
        </p:txBody>
      </p:sp>
      <p:sp>
        <p:nvSpPr>
          <p:cNvPr id="45062" name="Line 8"/>
          <p:cNvSpPr>
            <a:spLocks noChangeShapeType="1"/>
          </p:cNvSpPr>
          <p:nvPr/>
        </p:nvSpPr>
        <p:spPr bwMode="auto">
          <a:xfrm flipH="1">
            <a:off x="3048000" y="3962400"/>
            <a:ext cx="1028700" cy="228600"/>
          </a:xfrm>
          <a:prstGeom prst="line">
            <a:avLst/>
          </a:prstGeom>
          <a:ln>
            <a:headEnd/>
            <a:tailEnd type="triangle" w="med" len="med"/>
          </a:ln>
          <a:extLst/>
        </p:spPr>
        <p:style>
          <a:lnRef idx="3">
            <a:schemeClr val="accent2"/>
          </a:lnRef>
          <a:fillRef idx="0">
            <a:schemeClr val="accent2"/>
          </a:fillRef>
          <a:effectRef idx="2">
            <a:schemeClr val="accent2"/>
          </a:effectRef>
          <a:fontRef idx="minor">
            <a:schemeClr val="tx1"/>
          </a:fontRef>
        </p:style>
        <p:txBody>
          <a:bodyPr/>
          <a:lstStyle/>
          <a:p>
            <a:endParaRPr lang="en-US" dirty="0">
              <a:latin typeface="Trebuchet MS" panose="020B0603020202020204" pitchFamily="34" charset="0"/>
            </a:endParaRPr>
          </a:p>
        </p:txBody>
      </p:sp>
      <p:sp>
        <p:nvSpPr>
          <p:cNvPr id="45063" name="Text Box 9"/>
          <p:cNvSpPr txBox="1">
            <a:spLocks noChangeArrowheads="1"/>
          </p:cNvSpPr>
          <p:nvPr/>
        </p:nvSpPr>
        <p:spPr bwMode="auto">
          <a:xfrm>
            <a:off x="4114800" y="3429000"/>
            <a:ext cx="1143000" cy="571500"/>
          </a:xfrm>
          <a:prstGeom prst="rect">
            <a:avLst/>
          </a:prstGeom>
          <a:solidFill>
            <a:srgbClr val="FFFFFF"/>
          </a:solidFill>
          <a:ln w="9525">
            <a:solidFill>
              <a:srgbClr val="000000"/>
            </a:solidFill>
            <a:miter lim="800000"/>
            <a:headEnd/>
            <a:tailEnd/>
          </a:ln>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ko-KR" sz="1200" dirty="0">
                <a:latin typeface="Trebuchet MS" panose="020B0603020202020204" pitchFamily="34" charset="0"/>
                <a:ea typeface="Batang" panose="02030600000101010101" pitchFamily="18" charset="-127"/>
              </a:rPr>
              <a:t>SF</a:t>
            </a:r>
            <a:r>
              <a:rPr lang="en-US" altLang="ko-KR" sz="1200" baseline="-25000" dirty="0">
                <a:latin typeface="Trebuchet MS" panose="020B0603020202020204" pitchFamily="34" charset="0"/>
                <a:ea typeface="Batang" panose="02030600000101010101" pitchFamily="18" charset="-127"/>
              </a:rPr>
              <a:t>6</a:t>
            </a:r>
            <a:r>
              <a:rPr lang="en-US" altLang="ko-KR" sz="1200" dirty="0">
                <a:latin typeface="Trebuchet MS" panose="020B0603020202020204" pitchFamily="34" charset="0"/>
                <a:ea typeface="Batang" panose="02030600000101010101" pitchFamily="18" charset="-127"/>
              </a:rPr>
              <a:t> Tracer Injection Location</a:t>
            </a:r>
            <a:endParaRPr lang="en-US" altLang="en-US" sz="1800" dirty="0">
              <a:latin typeface="Trebuchet MS" panose="020B0603020202020204" pitchFamily="34" charset="0"/>
            </a:endParaRPr>
          </a:p>
        </p:txBody>
      </p:sp>
    </p:spTree>
    <p:extLst>
      <p:ext uri="{BB962C8B-B14F-4D97-AF65-F5344CB8AC3E}">
        <p14:creationId xmlns:p14="http://schemas.microsoft.com/office/powerpoint/2010/main" val="42713695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228600" y="274638"/>
            <a:ext cx="8763000" cy="1143000"/>
          </a:xfrm>
        </p:spPr>
        <p:txBody>
          <a:bodyPr>
            <a:noAutofit/>
          </a:bodyPr>
          <a:lstStyle/>
          <a:p>
            <a:pPr eaLnBrk="1" hangingPunct="1"/>
            <a:r>
              <a:rPr lang="en-US" altLang="en-US" sz="2900" b="1" u="sng" dirty="0" smtClean="0"/>
              <a:t>SAMPLE AND TRACER INJECTION LOCATION OF POU ABATEMENT SYSTEM #3</a:t>
            </a:r>
          </a:p>
        </p:txBody>
      </p:sp>
      <p:pic>
        <p:nvPicPr>
          <p:cNvPr id="46083" name="Picture 5"/>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2286000" y="1752600"/>
            <a:ext cx="4419600" cy="4114800"/>
          </a:xfrm>
          <a:noFill/>
        </p:spPr>
      </p:pic>
      <p:sp>
        <p:nvSpPr>
          <p:cNvPr id="46084" name="Text Box 6"/>
          <p:cNvSpPr txBox="1">
            <a:spLocks noChangeArrowheads="1"/>
          </p:cNvSpPr>
          <p:nvPr/>
        </p:nvSpPr>
        <p:spPr bwMode="auto">
          <a:xfrm>
            <a:off x="4953000" y="1981200"/>
            <a:ext cx="914400" cy="457200"/>
          </a:xfrm>
          <a:prstGeom prst="rect">
            <a:avLst/>
          </a:prstGeom>
          <a:solidFill>
            <a:srgbClr val="FFFFFF"/>
          </a:solidFill>
          <a:ln w="9525">
            <a:solidFill>
              <a:srgbClr val="000000"/>
            </a:solidFill>
            <a:miter lim="800000"/>
            <a:headEnd/>
            <a:tailEnd/>
          </a:ln>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ko-KR" sz="1200" dirty="0">
                <a:latin typeface="Trebuchet MS" panose="020B0603020202020204" pitchFamily="34" charset="0"/>
                <a:ea typeface="Batang" panose="02030600000101010101" pitchFamily="18" charset="-127"/>
              </a:rPr>
              <a:t>Extraction Location</a:t>
            </a:r>
            <a:endParaRPr lang="en-US" altLang="en-US" sz="1800" dirty="0">
              <a:latin typeface="Trebuchet MS" panose="020B0603020202020204" pitchFamily="34" charset="0"/>
            </a:endParaRPr>
          </a:p>
        </p:txBody>
      </p:sp>
      <p:sp>
        <p:nvSpPr>
          <p:cNvPr id="46085" name="Line 7"/>
          <p:cNvSpPr>
            <a:spLocks noChangeShapeType="1"/>
          </p:cNvSpPr>
          <p:nvPr/>
        </p:nvSpPr>
        <p:spPr bwMode="auto">
          <a:xfrm flipH="1">
            <a:off x="3886200" y="2286000"/>
            <a:ext cx="1028700" cy="228600"/>
          </a:xfrm>
          <a:prstGeom prst="line">
            <a:avLst/>
          </a:prstGeom>
          <a:ln>
            <a:headEnd/>
            <a:tailEnd type="triangle" w="med" len="med"/>
          </a:ln>
          <a:extLst/>
        </p:spPr>
        <p:style>
          <a:lnRef idx="3">
            <a:schemeClr val="accent2"/>
          </a:lnRef>
          <a:fillRef idx="0">
            <a:schemeClr val="accent2"/>
          </a:fillRef>
          <a:effectRef idx="2">
            <a:schemeClr val="accent2"/>
          </a:effectRef>
          <a:fontRef idx="minor">
            <a:schemeClr val="tx1"/>
          </a:fontRef>
        </p:style>
        <p:txBody>
          <a:bodyPr/>
          <a:lstStyle/>
          <a:p>
            <a:endParaRPr lang="en-US" dirty="0">
              <a:latin typeface="Trebuchet MS" panose="020B0603020202020204" pitchFamily="34" charset="0"/>
            </a:endParaRPr>
          </a:p>
        </p:txBody>
      </p:sp>
      <p:sp>
        <p:nvSpPr>
          <p:cNvPr id="46086" name="Text Box 9"/>
          <p:cNvSpPr txBox="1">
            <a:spLocks noChangeArrowheads="1"/>
          </p:cNvSpPr>
          <p:nvPr/>
        </p:nvSpPr>
        <p:spPr bwMode="auto">
          <a:xfrm>
            <a:off x="4343400" y="4267200"/>
            <a:ext cx="914400" cy="685800"/>
          </a:xfrm>
          <a:prstGeom prst="rect">
            <a:avLst/>
          </a:prstGeom>
          <a:solidFill>
            <a:srgbClr val="FFFFFF"/>
          </a:solidFill>
          <a:ln w="9525">
            <a:solidFill>
              <a:srgbClr val="000000"/>
            </a:solidFill>
            <a:miter lim="800000"/>
            <a:headEnd/>
            <a:tailEnd/>
          </a:ln>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ko-KR" sz="1200" dirty="0">
                <a:latin typeface="Trebuchet MS" panose="020B0603020202020204" pitchFamily="34" charset="0"/>
                <a:ea typeface="Batang" panose="02030600000101010101" pitchFamily="18" charset="-127"/>
              </a:rPr>
              <a:t>SF</a:t>
            </a:r>
            <a:r>
              <a:rPr lang="en-US" altLang="ko-KR" sz="1200" baseline="-25000" dirty="0">
                <a:latin typeface="Trebuchet MS" panose="020B0603020202020204" pitchFamily="34" charset="0"/>
                <a:ea typeface="Batang" panose="02030600000101010101" pitchFamily="18" charset="-127"/>
              </a:rPr>
              <a:t>6</a:t>
            </a:r>
            <a:r>
              <a:rPr lang="en-US" altLang="ko-KR" sz="1200" dirty="0">
                <a:latin typeface="Trebuchet MS" panose="020B0603020202020204" pitchFamily="34" charset="0"/>
                <a:ea typeface="Batang" panose="02030600000101010101" pitchFamily="18" charset="-127"/>
              </a:rPr>
              <a:t> Tracer Injection Location</a:t>
            </a:r>
            <a:endParaRPr lang="en-US" altLang="en-US" sz="1800" dirty="0">
              <a:latin typeface="Trebuchet MS" panose="020B0603020202020204" pitchFamily="34" charset="0"/>
            </a:endParaRPr>
          </a:p>
        </p:txBody>
      </p:sp>
      <p:sp>
        <p:nvSpPr>
          <p:cNvPr id="46087" name="Line 10"/>
          <p:cNvSpPr>
            <a:spLocks noChangeShapeType="1"/>
          </p:cNvSpPr>
          <p:nvPr/>
        </p:nvSpPr>
        <p:spPr bwMode="auto">
          <a:xfrm>
            <a:off x="5257800" y="4800600"/>
            <a:ext cx="1028700" cy="342900"/>
          </a:xfrm>
          <a:prstGeom prst="line">
            <a:avLst/>
          </a:prstGeom>
          <a:ln>
            <a:headEnd/>
            <a:tailEnd type="triangle" w="med" len="med"/>
          </a:ln>
          <a:extLst/>
        </p:spPr>
        <p:style>
          <a:lnRef idx="3">
            <a:schemeClr val="accent2"/>
          </a:lnRef>
          <a:fillRef idx="0">
            <a:schemeClr val="accent2"/>
          </a:fillRef>
          <a:effectRef idx="2">
            <a:schemeClr val="accent2"/>
          </a:effectRef>
          <a:fontRef idx="minor">
            <a:schemeClr val="tx1"/>
          </a:fontRef>
        </p:style>
        <p:txBody>
          <a:bodyPr/>
          <a:lstStyle/>
          <a:p>
            <a:endParaRPr lang="en-US" dirty="0">
              <a:latin typeface="Trebuchet MS" panose="020B0603020202020204" pitchFamily="34" charset="0"/>
            </a:endParaRPr>
          </a:p>
        </p:txBody>
      </p:sp>
    </p:spTree>
    <p:extLst>
      <p:ext uri="{BB962C8B-B14F-4D97-AF65-F5344CB8AC3E}">
        <p14:creationId xmlns:p14="http://schemas.microsoft.com/office/powerpoint/2010/main" val="7530893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951038"/>
            <a:ext cx="8229600" cy="2773362"/>
          </a:xfrm>
        </p:spPr>
        <p:txBody>
          <a:bodyPr>
            <a:normAutofit/>
          </a:bodyPr>
          <a:lstStyle/>
          <a:p>
            <a:pPr algn="ctr"/>
            <a:r>
              <a:rPr lang="en-US" altLang="ko-KR" sz="3200" dirty="0" smtClean="0">
                <a:ea typeface="굴림" panose="020B0600000101010101" pitchFamily="34" charset="-127"/>
              </a:rPr>
              <a:t>UNDERSTANDING PROCESSES AND CHEMISTRIES</a:t>
            </a:r>
            <a:endParaRPr lang="en-US" sz="3200" dirty="0"/>
          </a:p>
        </p:txBody>
      </p:sp>
    </p:spTree>
    <p:extLst>
      <p:ext uri="{BB962C8B-B14F-4D97-AF65-F5344CB8AC3E}">
        <p14:creationId xmlns:p14="http://schemas.microsoft.com/office/powerpoint/2010/main" val="14158298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a:bodyPr>
          <a:lstStyle/>
          <a:p>
            <a:r>
              <a:rPr lang="en-US" altLang="en-US" sz="3200" u="sng" dirty="0" smtClean="0"/>
              <a:t>ADDITIONAL SAMPLING THOUGHTS </a:t>
            </a:r>
            <a:br>
              <a:rPr lang="en-US" altLang="en-US" sz="3200" u="sng" dirty="0" smtClean="0"/>
            </a:br>
            <a:r>
              <a:rPr lang="en-US" sz="3200" i="1" dirty="0" smtClean="0">
                <a:solidFill>
                  <a:srgbClr val="FFC000"/>
                </a:solidFill>
                <a:effectLst>
                  <a:outerShdw blurRad="38100" dist="38100" dir="2700000" algn="tl">
                    <a:srgbClr val="000000">
                      <a:alpha val="43137"/>
                    </a:srgbClr>
                  </a:outerShdw>
                </a:effectLst>
              </a:rPr>
              <a:t>(1 </a:t>
            </a:r>
            <a:r>
              <a:rPr lang="en-US" sz="3200" i="1" dirty="0">
                <a:solidFill>
                  <a:srgbClr val="FFC000"/>
                </a:solidFill>
                <a:effectLst>
                  <a:outerShdw blurRad="38100" dist="38100" dir="2700000" algn="tl">
                    <a:srgbClr val="000000">
                      <a:alpha val="43137"/>
                    </a:srgbClr>
                  </a:outerShdw>
                </a:effectLst>
              </a:rPr>
              <a:t>OF 2)</a:t>
            </a:r>
            <a:endParaRPr lang="en-US" altLang="en-US" sz="3200" b="1" u="sng" dirty="0" smtClean="0"/>
          </a:p>
        </p:txBody>
      </p:sp>
      <p:sp>
        <p:nvSpPr>
          <p:cNvPr id="49155" name="Rectangle 3"/>
          <p:cNvSpPr>
            <a:spLocks noGrp="1" noChangeArrowheads="1"/>
          </p:cNvSpPr>
          <p:nvPr>
            <p:ph idx="1"/>
          </p:nvPr>
        </p:nvSpPr>
        <p:spPr/>
        <p:txBody>
          <a:bodyPr>
            <a:normAutofit lnSpcReduction="10000"/>
          </a:bodyPr>
          <a:lstStyle/>
          <a:p>
            <a:pPr>
              <a:lnSpc>
                <a:spcPct val="90000"/>
              </a:lnSpc>
            </a:pPr>
            <a:r>
              <a:rPr lang="en-US" altLang="en-US" sz="2400" dirty="0" smtClean="0"/>
              <a:t>Review the need to remove all filters, minimize metal and heat all lines/probes to FTIR if particles are part of what you are analyzing for (e.g., ammonia and hydrogen fluoride in presence of ammonium fluoride). FTIR needs to be 150°C or higher to measure certain dissociable compounds. Assess impact on FTIR equipment.</a:t>
            </a:r>
          </a:p>
          <a:p>
            <a:pPr marL="0" indent="0">
              <a:lnSpc>
                <a:spcPct val="90000"/>
              </a:lnSpc>
              <a:buNone/>
            </a:pPr>
            <a:endParaRPr lang="en-US" altLang="en-US" sz="2400" dirty="0" smtClean="0"/>
          </a:p>
          <a:p>
            <a:pPr>
              <a:lnSpc>
                <a:spcPct val="90000"/>
              </a:lnSpc>
            </a:pPr>
            <a:r>
              <a:rPr lang="en-US" altLang="en-US" sz="2400" dirty="0"/>
              <a:t>Determine how to handle </a:t>
            </a:r>
            <a:r>
              <a:rPr lang="en-US" altLang="en-US" sz="2400" dirty="0" smtClean="0"/>
              <a:t>below detection limit data </a:t>
            </a:r>
            <a:r>
              <a:rPr lang="en-US" altLang="en-US" sz="2400" dirty="0"/>
              <a:t>when averaging above detection limit data</a:t>
            </a:r>
            <a:r>
              <a:rPr lang="en-US" altLang="en-US" sz="2400" dirty="0" smtClean="0"/>
              <a:t>.</a:t>
            </a:r>
          </a:p>
          <a:p>
            <a:pPr>
              <a:lnSpc>
                <a:spcPct val="90000"/>
              </a:lnSpc>
            </a:pPr>
            <a:endParaRPr lang="en-US" altLang="en-US" sz="2400" dirty="0"/>
          </a:p>
          <a:p>
            <a:pPr>
              <a:lnSpc>
                <a:spcPct val="90000"/>
              </a:lnSpc>
            </a:pPr>
            <a:r>
              <a:rPr lang="en-US" altLang="en-US" sz="2400" dirty="0" smtClean="0"/>
              <a:t>How should test run data be averaged if all values are below detection limit. Good to consult with local regulatory agencies, even if not compliance test.</a:t>
            </a:r>
          </a:p>
          <a:p>
            <a:pPr eaLnBrk="1" hangingPunct="1">
              <a:lnSpc>
                <a:spcPct val="90000"/>
              </a:lnSpc>
            </a:pPr>
            <a:endParaRPr lang="en-US" altLang="en-US" sz="2400" dirty="0" smtClean="0"/>
          </a:p>
        </p:txBody>
      </p:sp>
    </p:spTree>
    <p:extLst>
      <p:ext uri="{BB962C8B-B14F-4D97-AF65-F5344CB8AC3E}">
        <p14:creationId xmlns:p14="http://schemas.microsoft.com/office/powerpoint/2010/main" val="40917844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a:bodyPr>
          <a:lstStyle/>
          <a:p>
            <a:r>
              <a:rPr lang="en-US" altLang="en-US" sz="3200" u="sng" dirty="0" smtClean="0"/>
              <a:t>ADDITIONAL SAMPLING THOUGHTS</a:t>
            </a:r>
            <a:br>
              <a:rPr lang="en-US" altLang="en-US" sz="3200" u="sng" dirty="0" smtClean="0"/>
            </a:br>
            <a:r>
              <a:rPr lang="en-US" sz="3200" i="1" dirty="0" smtClean="0">
                <a:solidFill>
                  <a:srgbClr val="FFC000"/>
                </a:solidFill>
                <a:effectLst>
                  <a:outerShdw blurRad="38100" dist="38100" dir="2700000" algn="tl">
                    <a:srgbClr val="000000">
                      <a:alpha val="43137"/>
                    </a:srgbClr>
                  </a:outerShdw>
                </a:effectLst>
              </a:rPr>
              <a:t>(2 </a:t>
            </a:r>
            <a:r>
              <a:rPr lang="en-US" sz="3200" i="1" dirty="0">
                <a:solidFill>
                  <a:srgbClr val="FFC000"/>
                </a:solidFill>
                <a:effectLst>
                  <a:outerShdw blurRad="38100" dist="38100" dir="2700000" algn="tl">
                    <a:srgbClr val="000000">
                      <a:alpha val="43137"/>
                    </a:srgbClr>
                  </a:outerShdw>
                </a:effectLst>
              </a:rPr>
              <a:t>OF 2)</a:t>
            </a:r>
            <a:endParaRPr lang="en-US" altLang="en-US" sz="3200" b="1" u="sng" dirty="0" smtClean="0"/>
          </a:p>
        </p:txBody>
      </p:sp>
      <p:sp>
        <p:nvSpPr>
          <p:cNvPr id="49155" name="Rectangle 3"/>
          <p:cNvSpPr>
            <a:spLocks noGrp="1" noChangeArrowheads="1"/>
          </p:cNvSpPr>
          <p:nvPr>
            <p:ph idx="1"/>
          </p:nvPr>
        </p:nvSpPr>
        <p:spPr/>
        <p:txBody>
          <a:bodyPr>
            <a:normAutofit/>
          </a:bodyPr>
          <a:lstStyle/>
          <a:p>
            <a:pPr>
              <a:lnSpc>
                <a:spcPct val="90000"/>
              </a:lnSpc>
            </a:pPr>
            <a:r>
              <a:rPr lang="en-US" altLang="en-US" sz="2400" dirty="0" smtClean="0"/>
              <a:t>Include a person knowledgeable in specific process emissions in and out of abatement device to review sampling methods to ensure best data. For example, other contaminants in stream sampled could be interferences with contaminants trying to be measured.</a:t>
            </a:r>
          </a:p>
          <a:p>
            <a:pPr>
              <a:lnSpc>
                <a:spcPct val="90000"/>
              </a:lnSpc>
            </a:pPr>
            <a:endParaRPr lang="en-US" altLang="en-US" sz="2400" dirty="0"/>
          </a:p>
          <a:p>
            <a:pPr>
              <a:lnSpc>
                <a:spcPct val="90000"/>
              </a:lnSpc>
            </a:pPr>
            <a:r>
              <a:rPr lang="en-US" altLang="en-US" sz="2400" dirty="0" smtClean="0"/>
              <a:t>FTIR data may need to be reprocessed by same </a:t>
            </a:r>
            <a:r>
              <a:rPr lang="en-US" altLang="en-US" sz="2400" dirty="0" smtClean="0">
                <a:solidFill>
                  <a:schemeClr val="tx1"/>
                </a:solidFill>
              </a:rPr>
              <a:t>test </a:t>
            </a:r>
            <a:r>
              <a:rPr lang="en-US" altLang="en-US" sz="2400" dirty="0" smtClean="0"/>
              <a:t>company or another test company if data appears to be technically unsound.</a:t>
            </a:r>
          </a:p>
          <a:p>
            <a:pPr>
              <a:lnSpc>
                <a:spcPct val="90000"/>
              </a:lnSpc>
            </a:pPr>
            <a:endParaRPr lang="en-US" altLang="en-US" sz="2400" dirty="0"/>
          </a:p>
          <a:p>
            <a:pPr>
              <a:lnSpc>
                <a:spcPct val="90000"/>
              </a:lnSpc>
            </a:pPr>
            <a:r>
              <a:rPr lang="en-US" altLang="en-US" sz="2400" dirty="0" smtClean="0"/>
              <a:t>Develop a detailed test plan even if not a compliance test.</a:t>
            </a:r>
          </a:p>
          <a:p>
            <a:pPr marL="0" indent="0">
              <a:lnSpc>
                <a:spcPct val="90000"/>
              </a:lnSpc>
              <a:buNone/>
            </a:pPr>
            <a:endParaRPr lang="en-US" altLang="en-US" sz="2400" dirty="0" smtClean="0"/>
          </a:p>
          <a:p>
            <a:pPr>
              <a:lnSpc>
                <a:spcPct val="90000"/>
              </a:lnSpc>
            </a:pPr>
            <a:endParaRPr lang="en-US" altLang="en-US" sz="2400" dirty="0" smtClean="0"/>
          </a:p>
          <a:p>
            <a:pPr marL="0" indent="0" eaLnBrk="1" hangingPunct="1">
              <a:lnSpc>
                <a:spcPct val="90000"/>
              </a:lnSpc>
              <a:buNone/>
            </a:pPr>
            <a:endParaRPr lang="en-US" altLang="en-US" sz="2400" dirty="0" smtClean="0"/>
          </a:p>
        </p:txBody>
      </p:sp>
    </p:spTree>
    <p:extLst>
      <p:ext uri="{BB962C8B-B14F-4D97-AF65-F5344CB8AC3E}">
        <p14:creationId xmlns:p14="http://schemas.microsoft.com/office/powerpoint/2010/main" val="22642959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p:txBody>
          <a:bodyPr>
            <a:normAutofit/>
          </a:bodyPr>
          <a:lstStyle/>
          <a:p>
            <a:pPr eaLnBrk="1" hangingPunct="1"/>
            <a:r>
              <a:rPr lang="en-US" altLang="en-US" sz="3200" b="1" u="sng" dirty="0" smtClean="0"/>
              <a:t>SOME FTIR ADVANTAGES</a:t>
            </a:r>
          </a:p>
        </p:txBody>
      </p:sp>
      <p:sp>
        <p:nvSpPr>
          <p:cNvPr id="14339" name="Rectangle 3"/>
          <p:cNvSpPr>
            <a:spLocks noGrp="1" noChangeArrowheads="1"/>
          </p:cNvSpPr>
          <p:nvPr>
            <p:ph type="body" idx="4294967295"/>
          </p:nvPr>
        </p:nvSpPr>
        <p:spPr/>
        <p:txBody>
          <a:bodyPr>
            <a:normAutofit lnSpcReduction="10000"/>
          </a:bodyPr>
          <a:lstStyle/>
          <a:p>
            <a:pPr>
              <a:lnSpc>
                <a:spcPct val="90000"/>
              </a:lnSpc>
            </a:pPr>
            <a:r>
              <a:rPr lang="en-US" altLang="en-US" sz="2400" dirty="0" smtClean="0"/>
              <a:t>Easier and less expensive to use for multiple semiconductor process gases and byproducts (except mononuclear diatomics and inert gases).</a:t>
            </a:r>
          </a:p>
          <a:p>
            <a:pPr>
              <a:lnSpc>
                <a:spcPct val="90000"/>
              </a:lnSpc>
            </a:pPr>
            <a:endParaRPr lang="en-US" altLang="en-US" sz="2400" dirty="0" smtClean="0"/>
          </a:p>
          <a:p>
            <a:pPr>
              <a:lnSpc>
                <a:spcPct val="90000"/>
              </a:lnSpc>
            </a:pPr>
            <a:r>
              <a:rPr lang="en-US" altLang="en-US" sz="2400" dirty="0" smtClean="0"/>
              <a:t>Does not need calibration as often as other instrumentation.</a:t>
            </a:r>
          </a:p>
          <a:p>
            <a:pPr>
              <a:lnSpc>
                <a:spcPct val="90000"/>
              </a:lnSpc>
            </a:pPr>
            <a:endParaRPr lang="en-US" altLang="en-US" sz="2400" dirty="0" smtClean="0"/>
          </a:p>
          <a:p>
            <a:pPr>
              <a:lnSpc>
                <a:spcPct val="90000"/>
              </a:lnSpc>
            </a:pPr>
            <a:r>
              <a:rPr lang="en-US" altLang="en-US" sz="2400" dirty="0" smtClean="0"/>
              <a:t>Can reprocess data after the testing is done, including determining unknowns.</a:t>
            </a:r>
          </a:p>
          <a:p>
            <a:pPr>
              <a:lnSpc>
                <a:spcPct val="90000"/>
              </a:lnSpc>
            </a:pPr>
            <a:endParaRPr lang="en-US" altLang="en-US" sz="2400" dirty="0" smtClean="0"/>
          </a:p>
          <a:p>
            <a:pPr>
              <a:lnSpc>
                <a:spcPct val="90000"/>
              </a:lnSpc>
            </a:pPr>
            <a:r>
              <a:rPr lang="en-US" altLang="en-US" sz="2400" dirty="0"/>
              <a:t>FTIR method is </a:t>
            </a:r>
            <a:r>
              <a:rPr lang="en-US" altLang="en-US" sz="2400" dirty="0" smtClean="0"/>
              <a:t>approved </a:t>
            </a:r>
            <a:r>
              <a:rPr lang="en-US" altLang="en-US" sz="2400" dirty="0"/>
              <a:t>by United States EPA for determining point-of-use abatement device effluent volumetric flow </a:t>
            </a:r>
            <a:r>
              <a:rPr lang="en-US" altLang="en-US" sz="2400" dirty="0" smtClean="0"/>
              <a:t>rate through 40 CFR Part 98 Subpart I.</a:t>
            </a:r>
            <a:endParaRPr lang="en-US" altLang="en-US" sz="2400" dirty="0"/>
          </a:p>
          <a:p>
            <a:pPr>
              <a:lnSpc>
                <a:spcPct val="90000"/>
              </a:lnSpc>
            </a:pPr>
            <a:endParaRPr lang="en-US" altLang="en-US" sz="2400" dirty="0" smtClean="0"/>
          </a:p>
        </p:txBody>
      </p:sp>
    </p:spTree>
    <p:extLst>
      <p:ext uri="{BB962C8B-B14F-4D97-AF65-F5344CB8AC3E}">
        <p14:creationId xmlns:p14="http://schemas.microsoft.com/office/powerpoint/2010/main" val="36736824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p:txBody>
          <a:bodyPr>
            <a:normAutofit/>
          </a:bodyPr>
          <a:lstStyle/>
          <a:p>
            <a:pPr eaLnBrk="1" hangingPunct="1"/>
            <a:r>
              <a:rPr lang="en-US" altLang="en-US" sz="3200" b="1" u="sng" dirty="0" smtClean="0"/>
              <a:t>SOME FTIR DISADVANTAGES</a:t>
            </a:r>
          </a:p>
        </p:txBody>
      </p:sp>
      <p:sp>
        <p:nvSpPr>
          <p:cNvPr id="15363" name="Rectangle 3"/>
          <p:cNvSpPr>
            <a:spLocks noGrp="1" noChangeArrowheads="1"/>
          </p:cNvSpPr>
          <p:nvPr>
            <p:ph type="body" idx="4294967295"/>
          </p:nvPr>
        </p:nvSpPr>
        <p:spPr/>
        <p:txBody>
          <a:bodyPr>
            <a:normAutofit/>
          </a:bodyPr>
          <a:lstStyle/>
          <a:p>
            <a:r>
              <a:rPr lang="en-US" altLang="en-US" sz="2800" dirty="0" smtClean="0"/>
              <a:t>Cannot be used for inert gases and mononuclear diatomics</a:t>
            </a:r>
            <a:r>
              <a:rPr lang="en-US" altLang="en-US" sz="2800" dirty="0" smtClean="0"/>
              <a:t>.</a:t>
            </a:r>
          </a:p>
          <a:p>
            <a:endParaRPr lang="en-US" altLang="en-US" sz="2800" dirty="0"/>
          </a:p>
          <a:p>
            <a:r>
              <a:rPr lang="en-US" altLang="en-US" sz="2800" dirty="0" smtClean="0"/>
              <a:t>Some compounds are difficult to quantify at low detection limits due to interferences from other compounds. </a:t>
            </a:r>
            <a:endParaRPr lang="en-US" altLang="en-US" sz="2800" dirty="0" smtClean="0"/>
          </a:p>
          <a:p>
            <a:pPr marL="0" indent="0">
              <a:buNone/>
            </a:pPr>
            <a:endParaRPr lang="en-US" altLang="en-US" sz="2400" dirty="0" smtClean="0"/>
          </a:p>
        </p:txBody>
      </p:sp>
    </p:spTree>
    <p:extLst>
      <p:ext uri="{BB962C8B-B14F-4D97-AF65-F5344CB8AC3E}">
        <p14:creationId xmlns:p14="http://schemas.microsoft.com/office/powerpoint/2010/main" val="39637743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a:bodyPr>
          <a:lstStyle/>
          <a:p>
            <a:r>
              <a:rPr lang="en-US" altLang="en-US" sz="3200" u="sng" dirty="0"/>
              <a:t>ADDITIONAL FTIR TESTING LESSONS LEARNED</a:t>
            </a:r>
            <a:endParaRPr lang="en-US" altLang="en-US" sz="3200" b="1" u="sng" dirty="0" smtClean="0"/>
          </a:p>
        </p:txBody>
      </p:sp>
      <p:sp>
        <p:nvSpPr>
          <p:cNvPr id="35843" name="Rectangle 3"/>
          <p:cNvSpPr>
            <a:spLocks noGrp="1" noChangeArrowheads="1"/>
          </p:cNvSpPr>
          <p:nvPr>
            <p:ph type="body" idx="1"/>
          </p:nvPr>
        </p:nvSpPr>
        <p:spPr>
          <a:solidFill>
            <a:schemeClr val="bg1"/>
          </a:solidFill>
        </p:spPr>
        <p:txBody>
          <a:bodyPr/>
          <a:lstStyle/>
          <a:p>
            <a:pPr>
              <a:lnSpc>
                <a:spcPct val="90000"/>
              </a:lnSpc>
            </a:pPr>
            <a:r>
              <a:rPr lang="en-US" altLang="en-US" sz="2400" dirty="0" smtClean="0"/>
              <a:t>It is essential to provide for air leak checks for the entire sampling system, including analytical equipment. Air leaks have been found with fittings, in FTIR, etc.</a:t>
            </a:r>
          </a:p>
          <a:p>
            <a:pPr>
              <a:lnSpc>
                <a:spcPct val="90000"/>
              </a:lnSpc>
            </a:pPr>
            <a:endParaRPr lang="en-US" altLang="en-US" sz="2400" dirty="0"/>
          </a:p>
          <a:p>
            <a:pPr>
              <a:lnSpc>
                <a:spcPct val="90000"/>
              </a:lnSpc>
            </a:pPr>
            <a:r>
              <a:rPr lang="en-US" altLang="en-US" sz="2400" dirty="0"/>
              <a:t>Nitrous oxide (N</a:t>
            </a:r>
            <a:r>
              <a:rPr lang="en-US" altLang="en-US" sz="2400" baseline="-25000" dirty="0"/>
              <a:t>2</a:t>
            </a:r>
            <a:r>
              <a:rPr lang="en-US" altLang="en-US" sz="2400" dirty="0"/>
              <a:t>O) concentrations, especially at POU abatement device inlet, can be very high and may not be linear with FTIR. This will provide inaccurate DRE results. </a:t>
            </a:r>
            <a:endParaRPr lang="en-US" altLang="en-US" sz="2400" dirty="0" smtClean="0"/>
          </a:p>
          <a:p>
            <a:pPr>
              <a:lnSpc>
                <a:spcPct val="90000"/>
              </a:lnSpc>
            </a:pPr>
            <a:endParaRPr lang="en-US" altLang="en-US" sz="2400" dirty="0"/>
          </a:p>
          <a:p>
            <a:pPr>
              <a:lnSpc>
                <a:spcPct val="90000"/>
              </a:lnSpc>
            </a:pPr>
            <a:r>
              <a:rPr lang="en-US" altLang="en-US" sz="2400" dirty="0"/>
              <a:t>A low-flow process pump purge (e.g., 15 lpm) could be sampled at 5 lpm, which would lead to 33% of POU inlet flow not being abated by POU abatement system. </a:t>
            </a:r>
          </a:p>
          <a:p>
            <a:pPr>
              <a:lnSpc>
                <a:spcPct val="90000"/>
              </a:lnSpc>
            </a:pPr>
            <a:endParaRPr lang="en-US" altLang="en-US" sz="2400" dirty="0"/>
          </a:p>
          <a:p>
            <a:pPr>
              <a:lnSpc>
                <a:spcPct val="90000"/>
              </a:lnSpc>
            </a:pPr>
            <a:endParaRPr lang="en-US" altLang="en-US" sz="2400" dirty="0" smtClean="0"/>
          </a:p>
          <a:p>
            <a:pPr>
              <a:lnSpc>
                <a:spcPct val="90000"/>
              </a:lnSpc>
            </a:pPr>
            <a:endParaRPr lang="en-US" altLang="en-US" sz="2400" dirty="0" smtClean="0"/>
          </a:p>
          <a:p>
            <a:pPr>
              <a:lnSpc>
                <a:spcPct val="90000"/>
              </a:lnSpc>
            </a:pPr>
            <a:endParaRPr lang="en-US" altLang="en-US" sz="2400" b="1" dirty="0" smtClean="0"/>
          </a:p>
          <a:p>
            <a:pPr>
              <a:lnSpc>
                <a:spcPct val="90000"/>
              </a:lnSpc>
            </a:pPr>
            <a:endParaRPr lang="en-US" altLang="en-US" sz="2400" b="1" dirty="0" smtClean="0"/>
          </a:p>
          <a:p>
            <a:pPr algn="ctr">
              <a:lnSpc>
                <a:spcPct val="90000"/>
              </a:lnSpc>
              <a:buFontTx/>
              <a:buNone/>
            </a:pPr>
            <a:endParaRPr lang="en-US" altLang="en-US" sz="2400" b="1" dirty="0" smtClean="0"/>
          </a:p>
        </p:txBody>
      </p:sp>
    </p:spTree>
    <p:extLst>
      <p:ext uri="{BB962C8B-B14F-4D97-AF65-F5344CB8AC3E}">
        <p14:creationId xmlns:p14="http://schemas.microsoft.com/office/powerpoint/2010/main" val="41932824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ctrTitle" idx="4294967295"/>
          </p:nvPr>
        </p:nvSpPr>
        <p:spPr>
          <a:xfrm>
            <a:off x="609600" y="609600"/>
            <a:ext cx="7772400" cy="1470025"/>
          </a:xfrm>
        </p:spPr>
        <p:txBody>
          <a:bodyPr/>
          <a:lstStyle/>
          <a:p>
            <a:r>
              <a:rPr lang="en-US" dirty="0" smtClean="0"/>
              <a:t>Questions?</a:t>
            </a:r>
          </a:p>
        </p:txBody>
      </p:sp>
      <p:sp>
        <p:nvSpPr>
          <p:cNvPr id="96258" name="Subtitle 2"/>
          <p:cNvSpPr>
            <a:spLocks noGrp="1"/>
          </p:cNvSpPr>
          <p:nvPr>
            <p:ph type="subTitle" idx="4294967295"/>
          </p:nvPr>
        </p:nvSpPr>
        <p:spPr>
          <a:xfrm>
            <a:off x="1295400" y="3810000"/>
            <a:ext cx="6400800" cy="1752600"/>
          </a:xfrm>
        </p:spPr>
        <p:txBody>
          <a:bodyPr/>
          <a:lstStyle/>
          <a:p>
            <a:pPr marL="0" indent="0" algn="ctr">
              <a:spcBef>
                <a:spcPct val="0"/>
              </a:spcBef>
              <a:buFont typeface="Webdings" pitchFamily="18" charset="2"/>
              <a:buNone/>
            </a:pPr>
            <a:endParaRPr lang="en-US" sz="2800" dirty="0" smtClean="0"/>
          </a:p>
          <a:p>
            <a:pPr marL="0" indent="0" algn="ctr">
              <a:spcBef>
                <a:spcPct val="0"/>
              </a:spcBef>
              <a:buFont typeface="Webdings" pitchFamily="18" charset="2"/>
              <a:buNone/>
            </a:pPr>
            <a:endParaRPr lang="en-US" sz="2800" i="1" dirty="0" smtClean="0"/>
          </a:p>
          <a:p>
            <a:pPr marL="0" indent="0" algn="ctr">
              <a:spcBef>
                <a:spcPct val="0"/>
              </a:spcBef>
              <a:buFont typeface="Webdings" pitchFamily="18" charset="2"/>
              <a:buNone/>
            </a:pPr>
            <a:endParaRPr lang="en-US" sz="2800" dirty="0" smtClean="0"/>
          </a:p>
          <a:p>
            <a:pPr marL="0" indent="0" algn="ctr">
              <a:buFont typeface="Webdings" pitchFamily="18" charset="2"/>
              <a:buNone/>
            </a:pPr>
            <a:endParaRPr lang="en-US" sz="2800" dirty="0" smtClean="0"/>
          </a:p>
          <a:p>
            <a:pPr marL="0" indent="0" algn="ctr">
              <a:buFont typeface="Webdings" pitchFamily="18" charset="2"/>
              <a:buNone/>
            </a:pPr>
            <a:endParaRPr lang="en-US" sz="2800"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172" y="1829143"/>
            <a:ext cx="4571657" cy="4571657"/>
          </a:xfrm>
          <a:prstGeom prst="rect">
            <a:avLst/>
          </a:prstGeom>
        </p:spPr>
      </p:pic>
    </p:spTree>
    <p:extLst>
      <p:ext uri="{BB962C8B-B14F-4D97-AF65-F5344CB8AC3E}">
        <p14:creationId xmlns:p14="http://schemas.microsoft.com/office/powerpoint/2010/main" val="4029946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a:xfrm>
            <a:off x="304800" y="304800"/>
            <a:ext cx="7772400" cy="1143000"/>
          </a:xfrm>
        </p:spPr>
        <p:txBody>
          <a:bodyPr>
            <a:normAutofit/>
          </a:bodyPr>
          <a:lstStyle/>
          <a:p>
            <a:r>
              <a:rPr lang="en-US" sz="4000" dirty="0" smtClean="0"/>
              <a:t>Contact Us</a:t>
            </a:r>
          </a:p>
        </p:txBody>
      </p:sp>
      <p:sp>
        <p:nvSpPr>
          <p:cNvPr id="98306" name="Content Placeholder 2"/>
          <p:cNvSpPr>
            <a:spLocks noGrp="1"/>
          </p:cNvSpPr>
          <p:nvPr>
            <p:ph idx="1"/>
          </p:nvPr>
        </p:nvSpPr>
        <p:spPr>
          <a:xfrm>
            <a:off x="228600" y="1752600"/>
            <a:ext cx="8610600" cy="4762500"/>
          </a:xfrm>
        </p:spPr>
        <p:txBody>
          <a:bodyPr>
            <a:normAutofit/>
          </a:bodyPr>
          <a:lstStyle/>
          <a:p>
            <a:r>
              <a:rPr lang="en-US" sz="2800" dirty="0" smtClean="0">
                <a:latin typeface="Cambria" pitchFamily="18" charset="0"/>
              </a:rPr>
              <a:t>Mike Sherer – </a:t>
            </a:r>
            <a:r>
              <a:rPr lang="en-US" sz="2800" i="1" dirty="0" smtClean="0">
                <a:latin typeface="Cambria" pitchFamily="18" charset="0"/>
                <a:hlinkClick r:id="rId3"/>
              </a:rPr>
              <a:t>msherer@trinityconsultants.com</a:t>
            </a:r>
            <a:endParaRPr lang="en-US" sz="2800" i="1" dirty="0" smtClean="0">
              <a:latin typeface="Cambria" pitchFamily="18" charset="0"/>
            </a:endParaRPr>
          </a:p>
          <a:p>
            <a:pPr marL="0" indent="0">
              <a:buNone/>
            </a:pPr>
            <a:endParaRPr lang="en-US" sz="2800" dirty="0" smtClean="0">
              <a:latin typeface="Cambria" pitchFamily="18" charset="0"/>
            </a:endParaRPr>
          </a:p>
          <a:p>
            <a:r>
              <a:rPr lang="en-US" sz="2800" dirty="0" smtClean="0">
                <a:latin typeface="Cambria" pitchFamily="18" charset="0"/>
              </a:rPr>
              <a:t>Trinity Phoenix</a:t>
            </a:r>
          </a:p>
          <a:p>
            <a:pPr lvl="1">
              <a:buNone/>
            </a:pPr>
            <a:r>
              <a:rPr lang="en-US" sz="2400" dirty="0">
                <a:latin typeface="Cambria" pitchFamily="18" charset="0"/>
              </a:rPr>
              <a:t>1661 E Camelback </a:t>
            </a:r>
            <a:r>
              <a:rPr lang="en-US" sz="2400" dirty="0" smtClean="0">
                <a:latin typeface="Cambria" pitchFamily="18" charset="0"/>
              </a:rPr>
              <a:t>Road, Suite </a:t>
            </a:r>
            <a:r>
              <a:rPr lang="en-US" sz="2400" dirty="0">
                <a:latin typeface="Cambria" pitchFamily="18" charset="0"/>
              </a:rPr>
              <a:t>290</a:t>
            </a:r>
          </a:p>
          <a:p>
            <a:pPr lvl="1">
              <a:buNone/>
            </a:pPr>
            <a:r>
              <a:rPr lang="en-US" sz="2400" dirty="0">
                <a:latin typeface="Cambria" pitchFamily="18" charset="0"/>
              </a:rPr>
              <a:t>Phoenix, AZ 85016</a:t>
            </a:r>
          </a:p>
          <a:p>
            <a:pPr lvl="1">
              <a:buNone/>
            </a:pPr>
            <a:r>
              <a:rPr lang="en-US" sz="2400" dirty="0">
                <a:latin typeface="Cambria" pitchFamily="18" charset="0"/>
              </a:rPr>
              <a:t>Phone: </a:t>
            </a:r>
            <a:r>
              <a:rPr lang="en-US" sz="2400" dirty="0" smtClean="0">
                <a:latin typeface="Cambria" pitchFamily="18" charset="0"/>
              </a:rPr>
              <a:t>602-274-2900</a:t>
            </a:r>
            <a:endParaRPr lang="en-US" sz="2400" dirty="0">
              <a:latin typeface="Cambria" pitchFamily="18" charset="0"/>
            </a:endParaRPr>
          </a:p>
          <a:p>
            <a:pPr lvl="1">
              <a:buFont typeface="Wingdings" pitchFamily="2" charset="2"/>
              <a:buNone/>
            </a:pPr>
            <a:r>
              <a:rPr lang="en-US" sz="2400" i="1" dirty="0" smtClean="0">
                <a:solidFill>
                  <a:srgbClr val="0070C0"/>
                </a:solidFill>
                <a:latin typeface="Cambria" pitchFamily="18" charset="0"/>
              </a:rPr>
              <a:t>http://www.trinityconsultants.com/phoenix/</a:t>
            </a:r>
          </a:p>
          <a:p>
            <a:pPr lvl="1"/>
            <a:endParaRPr lang="en-US" dirty="0" smtClean="0">
              <a:latin typeface="Cambria" pitchFamily="18" charset="0"/>
            </a:endParaRPr>
          </a:p>
        </p:txBody>
      </p:sp>
    </p:spTree>
    <p:extLst>
      <p:ext uri="{BB962C8B-B14F-4D97-AF65-F5344CB8AC3E}">
        <p14:creationId xmlns:p14="http://schemas.microsoft.com/office/powerpoint/2010/main" val="1264440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idx="4294967295"/>
          </p:nvPr>
        </p:nvSpPr>
        <p:spPr>
          <a:xfrm>
            <a:off x="152400" y="457200"/>
            <a:ext cx="8839200" cy="1143000"/>
          </a:xfrm>
        </p:spPr>
        <p:txBody>
          <a:bodyPr>
            <a:normAutofit fontScale="90000"/>
          </a:bodyPr>
          <a:lstStyle/>
          <a:p>
            <a:r>
              <a:rPr lang="en-US" dirty="0" smtClean="0"/>
              <a:t>Stay Informed on Emerging Issues  </a:t>
            </a:r>
            <a:br>
              <a:rPr lang="en-US" dirty="0" smtClean="0"/>
            </a:br>
            <a:r>
              <a:rPr lang="en-US" sz="3800" dirty="0" smtClean="0"/>
              <a:t>www.trinityconsultants.com</a:t>
            </a:r>
          </a:p>
        </p:txBody>
      </p:sp>
      <p:sp>
        <p:nvSpPr>
          <p:cNvPr id="24578" name="Rectangle 3"/>
          <p:cNvSpPr>
            <a:spLocks noGrp="1" noChangeArrowheads="1"/>
          </p:cNvSpPr>
          <p:nvPr>
            <p:ph type="body" idx="4294967295"/>
          </p:nvPr>
        </p:nvSpPr>
        <p:spPr>
          <a:xfrm>
            <a:off x="228600" y="1981200"/>
            <a:ext cx="8686800" cy="4267200"/>
          </a:xfrm>
        </p:spPr>
        <p:txBody>
          <a:bodyPr>
            <a:normAutofit/>
          </a:bodyPr>
          <a:lstStyle/>
          <a:p>
            <a:r>
              <a:rPr lang="en-US" sz="2800" dirty="0" smtClean="0">
                <a:latin typeface="Cambria" pitchFamily="18" charset="0"/>
              </a:rPr>
              <a:t>Environmental Training and Online Registration</a:t>
            </a:r>
          </a:p>
          <a:p>
            <a:endParaRPr lang="en-US" sz="2800" dirty="0" smtClean="0">
              <a:latin typeface="Cambria" pitchFamily="18" charset="0"/>
            </a:endParaRPr>
          </a:p>
          <a:p>
            <a:r>
              <a:rPr lang="en-US" sz="2800" dirty="0" smtClean="0">
                <a:latin typeface="Cambria" pitchFamily="18" charset="0"/>
              </a:rPr>
              <a:t>Free Seminars/Webinars and Online Registration</a:t>
            </a:r>
          </a:p>
          <a:p>
            <a:endParaRPr lang="en-US" sz="2800" dirty="0" smtClean="0">
              <a:latin typeface="Cambria" pitchFamily="18" charset="0"/>
            </a:endParaRPr>
          </a:p>
          <a:p>
            <a:r>
              <a:rPr lang="en-US" sz="2800" dirty="0" smtClean="0">
                <a:latin typeface="Cambria" pitchFamily="18" charset="0"/>
              </a:rPr>
              <a:t>eNews – Federal and State Regulatory Updates</a:t>
            </a:r>
          </a:p>
          <a:p>
            <a:endParaRPr lang="en-US" sz="2800" dirty="0" smtClean="0">
              <a:latin typeface="Cambria" pitchFamily="18" charset="0"/>
            </a:endParaRPr>
          </a:p>
          <a:p>
            <a:r>
              <a:rPr lang="en-US" sz="2800" dirty="0" smtClean="0">
                <a:latin typeface="Cambria" pitchFamily="18" charset="0"/>
              </a:rPr>
              <a:t>Environmental Quarterly</a:t>
            </a:r>
          </a:p>
        </p:txBody>
      </p:sp>
    </p:spTree>
    <p:extLst>
      <p:ext uri="{BB962C8B-B14F-4D97-AF65-F5344CB8AC3E}">
        <p14:creationId xmlns:p14="http://schemas.microsoft.com/office/powerpoint/2010/main" val="57939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Title 1"/>
          <p:cNvSpPr>
            <a:spLocks noGrp="1"/>
          </p:cNvSpPr>
          <p:nvPr>
            <p:ph type="title"/>
          </p:nvPr>
        </p:nvSpPr>
        <p:spPr/>
        <p:txBody>
          <a:bodyPr>
            <a:normAutofit/>
          </a:bodyPr>
          <a:lstStyle/>
          <a:p>
            <a:r>
              <a:rPr lang="en-US" sz="4000" dirty="0" smtClean="0"/>
              <a:t>Connect with Trinity</a:t>
            </a:r>
          </a:p>
        </p:txBody>
      </p:sp>
      <p:sp>
        <p:nvSpPr>
          <p:cNvPr id="146434" name="Content Placeholder 2"/>
          <p:cNvSpPr>
            <a:spLocks noGrp="1"/>
          </p:cNvSpPr>
          <p:nvPr>
            <p:ph idx="1"/>
          </p:nvPr>
        </p:nvSpPr>
        <p:spPr>
          <a:xfrm>
            <a:off x="457200" y="1951037"/>
            <a:ext cx="8229600" cy="4525963"/>
          </a:xfrm>
        </p:spPr>
        <p:txBody>
          <a:bodyPr>
            <a:normAutofit/>
          </a:bodyPr>
          <a:lstStyle/>
          <a:p>
            <a:r>
              <a:rPr lang="pt-BR" sz="2400" dirty="0" smtClean="0">
                <a:latin typeface="Cambria" pitchFamily="18" charset="0"/>
                <a:hlinkClick r:id="rId3"/>
              </a:rPr>
              <a:t>http://www.linkedin.com/company/trinity-consultants</a:t>
            </a:r>
            <a:endParaRPr lang="pt-BR" sz="2400" dirty="0" smtClean="0">
              <a:latin typeface="Cambria" pitchFamily="18" charset="0"/>
            </a:endParaRPr>
          </a:p>
          <a:p>
            <a:endParaRPr lang="pt-BR" sz="2400" dirty="0" smtClean="0">
              <a:latin typeface="Cambria" pitchFamily="18" charset="0"/>
              <a:hlinkClick r:id=""/>
            </a:endParaRPr>
          </a:p>
          <a:p>
            <a:r>
              <a:rPr lang="pt-BR" sz="2400" dirty="0" smtClean="0">
                <a:latin typeface="Cambria" pitchFamily="18" charset="0"/>
                <a:hlinkClick r:id=""/>
              </a:rPr>
              <a:t>http://www.facebook.com/TrinityConsults</a:t>
            </a:r>
            <a:endParaRPr lang="pt-BR" sz="2400" dirty="0" smtClean="0">
              <a:latin typeface="Cambria" pitchFamily="18" charset="0"/>
            </a:endParaRPr>
          </a:p>
          <a:p>
            <a:endParaRPr lang="pt-BR" sz="2400" dirty="0" smtClean="0">
              <a:latin typeface="Cambria" pitchFamily="18" charset="0"/>
              <a:hlinkClick r:id=""/>
            </a:endParaRPr>
          </a:p>
          <a:p>
            <a:r>
              <a:rPr lang="pt-BR" sz="2400" dirty="0" smtClean="0">
                <a:latin typeface="Cambria" pitchFamily="18" charset="0"/>
                <a:hlinkClick r:id=""/>
              </a:rPr>
              <a:t>http://twitter.com/trinityconsults</a:t>
            </a:r>
            <a:endParaRPr lang="pt-BR" sz="2400" dirty="0" smtClean="0">
              <a:latin typeface="Cambria" pitchFamily="18" charset="0"/>
            </a:endParaRPr>
          </a:p>
          <a:p>
            <a:endParaRPr lang="pt-BR" sz="2400" dirty="0" smtClean="0">
              <a:latin typeface="Cambria" pitchFamily="18" charset="0"/>
              <a:hlinkClick r:id=""/>
            </a:endParaRPr>
          </a:p>
          <a:p>
            <a:r>
              <a:rPr lang="pt-BR" sz="2400" dirty="0" smtClean="0">
                <a:latin typeface="Cambria" pitchFamily="18" charset="0"/>
                <a:hlinkClick r:id=""/>
              </a:rPr>
              <a:t>http://www.youtube.com/trinityconsultants</a:t>
            </a:r>
            <a:endParaRPr lang="en-US" sz="2400" dirty="0" smtClean="0">
              <a:latin typeface="Cambria" pitchFamily="18" charset="0"/>
            </a:endParaRPr>
          </a:p>
        </p:txBody>
      </p:sp>
      <p:sp>
        <p:nvSpPr>
          <p:cNvPr id="6" name="AutoShape 6" descr="data:image/jpeg;base64,/9j/4AAQSkZJRgABAQAAAQABAAD/2wCEAAkGBxQSEBAUERQVFBUQEBAUGBQWFRUUFBQPFhQXFxQSFhQYHCghGBwlHBQUITEhJSkrLi4uGB81ODMtNygtLisBCgoKDg0OGxAQGiwkICQuLS8sLCwtLCwsLC0sLCwsLCwsLCwvLCwsLCwsLCwsLCwsLCwsLCwsLCwsLCwsLCwsLP/AABEIAHQBkAMBEQACEQEDEQH/xAAcAAEAAgMBAQEAAAAAAAAAAAAABQYBBAcDAgj/xABPEAABAwEEAgkOCgoBBQAAAAABAAIDEQQFEiEGMQcTFTJBUVNhsRYiI1JxcnN0gZGSobLRFCQzNEJUo7PB0iU1YnWDk6LC4fBDJmOChPH/xAAaAQEAAgMBAAAAAAAAAAAAAAAABAUBAgMG/8QAOhEBAAECAgUKBAUEAgMAAAAAAAECAwQREhMxYXEFFCEyM0FRUoGRFSKhwSNCcrHwYoKS4TTRJCXC/9oADAMBAAIRAxEAPwDuKAgICAgICAgICAgICAgICAgICAgICAgICAgICAgICAgICAgICAgICAgICAgICAgICAgICAgICAgICAgICAgICAgICAgICAgICAgICAgICAgICAgICAgICAgICAgICAgICAgICAgICAgxVAQZQEBBhBlAQEBAQEBAQEBAQEBAQEBAQEBAQEBAQEBAQEBAQEBAQEBAQEBAQEBAQEBBG33egs8YNMT3nCxlaYnd3gA4Sutq3rKsu7vaV16MKlbL2kr2Wd+LXgio1o/HzlTqbVP5afdHmue+WtuweUn9NbardHsxp75N2Dyk/ppqt0exp75N2Dyk/ppqt0ezGnvk3YPKT+mmq3R7Gnvk3Y/7k/ppqt0ezOnvlu2K+pW9dHIZgN9FJrI/ZdrB86512aJ6JjLfDaK6o2TmuV32xs0bJGGrXio4xxg84UCuiaKtGUmmqJjOGytWRB5zShrS5xoGgkniCzETM5Q1qqimJmdkK3aL5kf1zSIWcGWJ7hxmuruKbTYpp6J6Z+irrxdyrpidGPrLW3Xfy0nos9y6amnyx7y486q88+0G6z+Wk9FnuTUU+WPqc6q88+0M7rP5aT0We5NTT5Y+pzqvzz7QbrP5aT0We5NTT5Y+pzqvzz7Qxus/lpPRZ7k1NPlj6nOq/PPtD0hvSUnrZqntXsFD5qLE2aO+n2bU4m5M/LX6TCcuq8tuDgRheymJta9wg8IKiXbWrndKxw+Ii7GUxlMbYSAXFJZQYKCAva/i15jgALm757t6w9qAN8VIt2YmNKpCvYqaZ0aNveiDfcw1zjyRtK76mnyo/Obnm+jG7svL/ZhNTT4Mc5r830N3ZeX+zCamnwOc1+b6G7svL/ZhNTT4HOa/N9Dd2Xl/swmpp8DnNfm+hu5Ly/2YTU0+X6nOa/N9G7Y9IpGEbfR7D/yNFC3nc3hHcXOqxE9Xb4OtvF1Uz8+zxWlrq6v9CiLF9ICDXnnIIa0Vcc+YDnQfAEnbN9FBmknbN9FBiknbN9FApJ2zfRQZpJ2zfRQYpJ2zfRQCZBwtdzUog9bPOHDnGscRQeyAgICAgICCmaXTUtTa/wDHZnuA5y7P2QpuGj5J3yj3et6KcZa5nWcyedT0djbEYNsQMfFnWgoMySdQAQXe6tDW4Q60ElxFcDTRreaozcedQLmLnPKhJpsRl8yT6lbLyZ9N3vXHnVzxb6mjwUKd4itMgbkGTPaB+wHUorGn5qIz8Eaeipc9C3ZWlvAy0GnNiaCfWoGK20zuSLOyeKyqM7CCG0od2JjeB8rAe5rp6lIw3Xz3ShY7s4jxmFVtcuJ55jQdwKwojKFNcqzqluXLdZncSSWsZSpGsntR71zv3tXG93wuGm9Oc9EQsG49npTDzVxOr51D193bmsebYbZkr98XYYHDOrH1oTrBGtpUyze1kb1bisNNmrdOxH1XZGKoMVQTNzzHb4HcL2yMdz0z/BRb8fh1R4ZLDCVTN2mfGJhbgq9csoPG2S4I3uH0WOPlAWYjOcmKpyiZc6e7DGwcLxiceEk6/OVZ5dKizyphrrZqICAgICDYsTs8J1OqKc61q8W1HgueikpdZmA/QLmeRpyUG/GVyVthZztQmFxSBBqR7+Q84HkQQWn14WizWGSeyFgdAWveHsxgwan0FRmK18iDQ0c0y226JLZNhx2ZkwlAGFplj1UHAHVafKg8ti6/rXbYJprWYy0SCOMMjwVc0dlcTU1FSG/+JQXYoMhAQYQarHUtAHbNfXyYfeUEggICAgICAgoemsg+FOFRX4ETSudMZU7C9X1R7230U3Ep6MziQMSzkJfROMPtkAPA4u8rWkj10XDETlal0tR88OqqoTVDv3TCZlokZDga2JxZ1zcRc4azrFM8qKwtYWiaImrvRq706WUKnLaC+Rz3a3yYjQUGImp7imRTlGUOGec5r/oPIC620INLQ0GhrQ7W3JVuJ/Lw+8pVrv4rUorsIITSnew+Hb0FSMN1p4ShY7s4/VCozHrnd8elWMbIUVXWlbdG8rJX9qTpUDEdr7LnB9GGz4tzbcqcH4LTRb6fRkxeVhM8LWhwaatdUiurmqFi3c1deeTe9Zm/ainPLYiOpZ3Kj0D+ZSOeR5fqh/DKvPHt/toXlc0kIxGj2jW5tRh7oPSutvEUVzlslGv4O5ajSnpjxRZXdEzS1y/K2XvpehRsR1KvRPwfaUeq6quXgg1b0+Qm8G/oK2p60Na+rPCXPbTqj8G1WcbZUU7I4PBZYT1xXEy0RF7nPaQ9zaClKCnGOdR7t6aKsohMw+GpuU5zMoJwoSOJzh5iQpCHO1hAQEHrZN+3urFWxtTtXPRH5v8AxZPaUDEdda4Tso9f3Ta4pIg1G75/dCDE8TXtcx4q17XNcDqLXChHmKD81XlLPYBeF25uEk8GdTicYj2ItHDtjTGD3tEHTdNLfJc1y2WGzuwyFzYHSClWu2t0kz21yxEgivPVBVb9u+1XZY7Hb4rfaXyTlmNj3udHifEZW0DicTRhLSHVJrUEUQTOzBfUpu27popJIjO5zztcj2b6zY8NWkVAKD52ZbwlisF2uilkjc/FVzJHsLvizT1xac8880HTLHnFEeOGI14yWNqUHvAOzR95L0sQSiAgICAgICDl+yWPjjv3c77wqwwnU9Ue9t9HPYp3t1OI8uXmKsMkZssvCQcIPdHuWdFhv3Rby60WdrmtIfPC0jOhaXgEUWtcZUTMeEs07Ydrs90QRuDmQxtcK0cGgEeVUc3a6oymU+KKY2Q3lo2R8tyWdzi50MZLiSSWAkk6yV0i9ciMomWs0Uz3OGX8KWy0N+i21SNa36IaJKAAcAVzb6bcTuQautLpuxoM7x8cH3LFW4v8vD7ylWe/j9oXdRHYQV3TQdjg8ZZ0FScL154Sgco9lH6oUaSVwe+hO/dz8KtYiMoebqqmKp4r1otITYqntpfaKrMRH43sv8FVnhM53/u2NtWdFppvoWju+dY0G0Xcg2n/AGqxoE3ZbNjlx4muzFOHPI5UK5XKdHKYSsPcmvOmXNrW9zXyNByZI9opxNcQOhXFPTET4vM1zNNU0xOyZj2lK6OfL2OufXTdCjYnqVeifgO1t/3OhBVb0Qg0L++a2nwEvsFbUdaOMNLnUnhLiT75mjbDR2IbS3J4xevWrzVxObzM3aoe8WlHbxeVrvwIWJs+Etovx4LzohY47ZAZQ+ZlJXNwhwbqpnl3VBxFybdWWUSssLZpvUaWcxwQ9x2qG0WpsGJ4JdKN7Q9bXOuY4F2u6VFGlkj2YpuXNDNZbVo0xjqvl2uFrQXPeW1LydQOQAp0qNTiJmOiOlMqwcRPTOUPSXRmJ8eOzyF1RVpxNcx/NUau6sRiKonKqGasHRNOdEudWjSUNJAhdVpIIe4CjgaEEAcdVYxaz71TVe0Zyya0F/yvlYBhYC76Iz85WZtRENYvVTPQ6bsYuJsAJJJM8+ZNTvzwqrxfa+37LzA9jHqtijJgg1Dvnd1BhzqIOKacO/6psWQ392+0TVBM7P7TudZyBWltNeasEgCCP2WbQ03BdeFwOJ1mIoQcQbZHBxHGASKoNXZdaW3LcwORDW5f+qEHps5Tt+AXUzE3FgL8NQXYPg7G46cVcqoOt3eOwweAh+7ag94h2aLvJeliCSQEBAQEBAQcx2SR8cd+7nfeFWGE6nr9ka9t9HOQFZZIz7DVtkw9YHljmuaaOY4OaeJwNQfOkxExlJmu+hektrmt0Mcs7nsdjq0hgBo0kam1UHE4e3RamaYd7Vyqaspl1RVKY45f2ldsZarSxloc1rJ5GtGGOgaDkM2q5tYa1NumZp7kKu7XFUxmq0sjnyF7zVz5MTjxuLqk5KToxEZQ5Z5y6vsba7x8cb9yxVOM/Jw+8pdnv4/aF2UN3EFe0y+Tg8YZ0FScL154Sgco9nT+qFGnb17+/d0q1p2Q83X1p4rtozlYD3ZfaKrsR2/svcH0YKfX92NsXTJG0kpBYGua01OYB1hRar1UTMLG3haKqIqmZ6X3ua3jd5x7ljX1N+Z0eMo2875is7XMjIdL2uuh7Z54AutuzXdnOrZ/NiNexVrDUzTb6av5tUMt48zwnhJ4SrR55OaOjs1j76boUTE9Sr0WeA7S3/c6Aqt6IQaF/fNbT4Cb2CtqOtHGGlzqTwlwK272DwLVfx3vK1tRbObsGxJ8xd4xJ0NVRju09HoeTex9VJ0D/W0fhLT/AHKbiuw9kDB/8lN7Mkx2yyR160MlfTgL6taCRxgV85XHk+Iyql35Uqn5YSWw68/BbQK5NtGQ4qsaTRcsfHzxwduTJmbc8XN7/wDndr8Zn+8crK11KeEKbEdrVxn93jd3ysffLarY50bXYNi/9Xt8PP7ZVPjO1n0/Z6PAdjC3KKmCDVfrKDUtlrZEMUrg0E0FdZPEBwrWqqKYzl0tWbl2rRojOVNvS67tnt0Vtkkl26IwluEkMrEasq2ma011HilxyZiZ/L9Ure942G0wvhtAMkclKtLSMwaggjMEHMEak19DPwvE+Ee6mXfoNc0cokO3ygGojlOKMZ1oQAC4cxKxr6GfhWJ8I91q0oslivKAQzueA14e17KNex9KVFQRShpQiia+jxc55PvxtiPdFN2MLrfCyJrJRhJJkDxtr6ilHupmBTICg1raLlM7HCrD107V/s8YDGBu9a1rRx0aABXnyXRymJicpZaOzRd5N/YjCQQEBAQEBAQcy2SPnbv3c77wqxwfU/u+yPe2+jnbQrOIRHoAtmH2GrOQsWx+P0jZ/wCJ7BUbGR+DLrZ68O0KhT3BdJR8dtnjMvSvRWeyp4QrrnWlGNGY75vSt5ausbG+u8fG2/csVNjPycPvKZY/Nx+0LqobuIK/phvIPGGdBUnC9eeEoHKPZR+qFImHXv753SrSnZDzdfWniuejmdhcBrBlHlrVV9/ovxM7l5g/mwcxG9piVSckDSSEN9FrWtwA4QBXEc6eRR6sNEzM5ptHKFVNMU6Ozf8A6fe7x7Qekfcsc0jxb/EqvLHv/p9yxx2yNzXDC9uo6y0nUQeEZalz+fD1RMT0Ov4eNtzExlMfTfChyRkEg5FpIPfA0PQrWOnph52YmJynbCZ0fHZrJ303QomJ6lXoscB2tv8AuX1Vj0Qg0L++a2nwEvsFbUdaOMNLnUnhLgVt3sPgWq/p73la2qtnN1/Yk+Yu8Yk6Gqox3aej0PJvY+qlaBj9LM8Jaf7lMxXYeyBg/wDkpXZj+cWTwMvttXPAdWp25V20pXYc+b2nxgfdtXLlDrxwduS+zni5zpAPjlr8Zn+8KsbXZ08IVGI7WrjP7vG7vlY++WatjlRtdg2L/wBXt8PP7ZVRjO1n0ejwHYwtyipgg13jMoKRpHPW3R4hibEwHCdRqSSPLQKJen8SNz0HJtv/AMSuYnKapyz4bEvtsXwXb/g8dceHDXLfUrip+C6Z06GlkiaF3X6nWTx9OKGmsjzgeGhrZ30YA6tCdTeYLlNMz0+KwovW6c6JnOaY6Z4N+5bD2aeOVoc5kIOHJ1HEmhC3t0/NMSi4u/nboromYiZ27NmSNtllkgYx8owh2Va4uupqNNR1rlVRNEZymWb1u/VNNG2PRIRWW0NZjMZpSuGox4ePBrW2rqiM8kWq9h6qtHS9e73SGjNu24S51pgPnqPwC6YerOJROUbGqmn1SxHZoe9m/sUhWt5AQEBAQEBBzTZEbW2EDWbvdT+YVY4Pqf3fZGvdb0c8ZwK0RHoAth9gLbJhYtAR+kIP4nsFRsbH4Eutjrw7IvPrBwnSQfHbX4xL0r0djsqeEK2vrTxRsbKuaBrLmj1rerYxDqmxwc7w8bH3TFTYz8nD7ymWPzcftC6qE7iCA0v3kHjDOgqThevPCUDlHs6f1Qpcw69/fO6VaU7Iecr608U1oxeYhe5rzRklM+Brxli7hGR7gUbFWZuU5xthP5PxUWa5pq6s/SUzbrmdXFFQg54a0p3p4QuNvExllWl4jk+rPStbPD/ppbmTdp6wu2vteKJzPEeX9jcybtD5x7019rxOZ4jy/slLss20MkklIGQy10aOfhJJUW9c1sxTQscJZnD01XLs5faFInfic5xFMbnOpxVNaetWcRlEQ8/VVpVTV4zmlbhHZrJ30vQouJ6lXoscB2tv+5e1WPQiDQv/AOa2nwE3sFbUdaOMNLnUnhLgVt3sPgWq/jveVraq2cxGcxDMQzEMxBsXd8rH3y1q2NqNrsOxh+r2+Hn9sqoxnaz6PRYDsIW1RUwQeRGaDmmlc5Zbnn9iM0498FCvzlcep5Kp08Jlvn7JE2s7j4xkdvpx/wDLRZz/AAP54o+rj4lo7v8A5Jp/itzEnfWmLh15nzraZ+WjjBTT+PiYjyy37K/9J3kOKyRH1OW0drVwj7o1yP8AwbH6p+yFgkG49hI1fC4Rlq+VXOmfwaeP3T64/wDY3f01fsn7ZbY2Xm7BDNLaPg7ahjmBu0k68LnDUeldZmIudETnkrbdquvBfNXTTRpTtic88t0I/Y5cS61cVW5cRxPyWmG70nlvKItxu+0LdIOzQ97N/YpShbqAgICAgICClbIl1PO02qFpc6zh7XsGt0LqE05wRVS8LdppmaKtk/SXG7RM9MdznMliZIS6B7aHMxuOBzTxZ9Ctqapp6Ko9UTKJ2MNuuXib6bfeumspa6MvQXXJxN9NvvW0XaWNGW/c7JrNMyZjGOczFQOeA01FOBaXdXdomiZnp3NqNKmc4WY6a23kLP8AzSoXMbHmn2dtfc8IU+32SWWWSRzWAyvc8gSNoCdYFeBTaaqKaYpidm5xmJmc3zZ4mwkEkSyneRM67ruMlaV1aUdPRT3zLNMZT4y6poRc7rNZQJPlZXukk793B5BQKkxF3W3NKNmyOCbbo0Kcp2rCuLoIIbSuyl9nJbrjcHjyLrYuRRXEzs70XGWJvWppp27Y4x/2qL4tt6+PWd83hrxhWkVaPRPu89XTrPmp298d7zbZ3dq7zLfSp8XLV1eEt+xWmeIUYXAdqRVvmOryLlXRar6askizdxFqMqM8vDubwvi0838v/K583s/yUjn2K/kBvi0838v/ACnN7P8AJOfYr+Qj7dPNLTbMRAzApRoPHQcK60UW6OqjXrl+918+DVbY3HX1o4ScslvNyI3uUWap29EJbR2LbLS1zR1kDCAeNxUPFV6NOh3z0yteT7Wnc1sdWmMo3z3+y5BQFyINa8oNshlYNckb2+UtI/FZicpzYqjOJhwCeEuibl10NY3t4QR/8Kv6aoz4vK3KZ2eDQW7iygIMIMoCDcu6OhMh3sYJrxu4AFrVPdDpRHe7HscWR0d3Q48i8vkpzPcSPUqbFVxVdmYekwdE0WaYlZ1HSRB8IOfbIlzymRk0TS8YC14aKuFDVrqcIzIy1ZKLiLczlVC/5Fxdu3FVm5OXTnGezfHFVzfE4svwYsIjxYs4pA+uLFvtWvmXDSq0NCY6FvzexN/X6XzcYy2ZPey6XTxRRRNDKQuq1zoyXgdrU5cYqM6FZi7VTGUfs0ucmWLtyq5Mz822ImMnxDpbO20TTtDNsnY1jusdhDW6sIrrz4Ui7XFU1M18m2arVNqZnKmZmOmO953ppFNaIo4nhrWRnFSONzMTxqcQMhTM5cKxVcqqjKW1jA2bFc3InOZ6OmYnoSA0vtpbQMq8swbaLO/bS3iqBSv+0W+tufzajfDMHFWc1dHhpRkt+x7dMkED3StLHTOBDTvgxoyxc5qSu+HtzTT096n5XxVF67EUTnERt37lgkd2eIcIjlPkqwLuqm6gICAgICAgwRVBA2/RCyyuxOiFTxBb0Xa6IypqmPVrNFM7Ya3UHY+TXTnN7zz7tdVR4Qz1C2Tk051f88+5qqPLDPUNZO0Tnd/zz7mqo8sMdQtk5NOd3/PPuaqjywdQlj5NOdXvPPuaqjywkLr0bs9nNYowDx0zXOu5XX1pmeLeKYp2Ql1oyICDBCCv2/RZj3Yo3GMngpUf4XWi9XRGUT0e6Newlm9OdcdPjHRLWGi8nL+o+9b86ubvZy+H2f6v8pfQ0Zl5f+k+9Oc17vZn4fZ/q/yfXU5Ly/8ASfenOa93scws/wBX+UsdTcvL/wBJ96xzmvd7Hw+z/V/kx1My8v8A0n3rPOrm72Ph9n+r/KWG6KEnskxI5hn6yk4q53Tlwgjk+xnnMTPGZlYbFY2RNDWCg9ZPGSo6ZEZdENhGRBgoKPpZoSZZDPZXBkh3zada/n7qk2cTNuNGYzj9kPE4Om9OlE5T+/H/ALVF+h9rJzs8ZPGCRXzKXz23vQJ5Nu7mOo21fVmedyc+t7z4Zd3HUda/qzPO5Oe2958NubjqOtX1ZnpOWefW958Nu7mOo61/Vmedyc+t7/Y+G3NzI0Otf1Znncsc9t7z4Zd3Jy4tAZJHtfbCAxhBETRkTz8y43cbnGVEZb+9JscnxTOlcnPd3OlMaAABqGXkUFZPpAQa1oDx10YDuNhNK84dwFBpuvN/DZpj3NrI9pB87qP+qz/Z/nRjKDdN31Wf7P8AOhlBuk76rP5o/wA6ZmUG6b/qs/2f50NGGd1H/VZ/s/zoZQw69JSOsssmL9tzGN8rgT0Iy97ssTmF8krg6WWmIgUa1orhjYD9EVPdJqgkEBAQEBAQEBAQEBAQEBAQEBAQEBAQEBAQEBAQEBAQEBAQEBAQEBAQEBAQEBAQEBAQEBAQEBAQEBAQEBAQEBAQEBAQEBAQEBAQEBAQEBAQEBAQEBAQEBAQEBAQEBAQEBAQEBAQEBAQEBAQEBAQEBAQEBAQEBAQEBAQEBAQEBAQEBAQEBAQEBAQEBAQEBAQEBAQEBAQEBAQEBAQEH//2Q==">
            <a:hlinkClick r:id="rId4"/>
          </p:cNvPr>
          <p:cNvSpPr>
            <a:spLocks noChangeAspect="1" noChangeArrowheads="1"/>
          </p:cNvSpPr>
          <p:nvPr/>
        </p:nvSpPr>
        <p:spPr bwMode="auto">
          <a:xfrm>
            <a:off x="2036763" y="-661988"/>
            <a:ext cx="4762500" cy="13811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9" name="Picture 8"/>
          <p:cNvPicPr>
            <a:picLocks noChangeAspect="1"/>
          </p:cNvPicPr>
          <p:nvPr/>
        </p:nvPicPr>
        <p:blipFill>
          <a:blip r:embed="rId5"/>
          <a:stretch>
            <a:fillRect/>
          </a:stretch>
        </p:blipFill>
        <p:spPr>
          <a:xfrm>
            <a:off x="6629400" y="76200"/>
            <a:ext cx="2383404" cy="1546223"/>
          </a:xfrm>
          <a:prstGeom prst="rect">
            <a:avLst/>
          </a:prstGeom>
        </p:spPr>
      </p:pic>
    </p:spTree>
    <p:extLst>
      <p:ext uri="{BB962C8B-B14F-4D97-AF65-F5344CB8AC3E}">
        <p14:creationId xmlns:p14="http://schemas.microsoft.com/office/powerpoint/2010/main" val="1753877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5"/>
          <p:cNvGraphicFramePr>
            <a:graphicFrameLocks noChangeAspect="1"/>
          </p:cNvGraphicFramePr>
          <p:nvPr>
            <p:extLst/>
          </p:nvPr>
        </p:nvGraphicFramePr>
        <p:xfrm>
          <a:off x="174625" y="282576"/>
          <a:ext cx="8283575" cy="5926924"/>
        </p:xfrm>
        <a:graphic>
          <a:graphicData uri="http://schemas.openxmlformats.org/presentationml/2006/ole">
            <mc:AlternateContent xmlns:mc="http://schemas.openxmlformats.org/markup-compatibility/2006">
              <mc:Choice xmlns:v="urn:schemas-microsoft-com:vml" Requires="v">
                <p:oleObj spid="_x0000_s30750" name="Document" r:id="rId3" imgW="8799115" imgH="6269553" progId="Word.Document.8">
                  <p:embed/>
                </p:oleObj>
              </mc:Choice>
              <mc:Fallback>
                <p:oleObj name="Document" r:id="rId3" imgW="8799115" imgH="6269553" progId="Word.Document.8">
                  <p:embed/>
                  <p:pic>
                    <p:nvPicPr>
                      <p:cNvPr id="0" name=""/>
                      <p:cNvPicPr>
                        <a:picLocks noChangeAspect="1" noChangeArrowheads="1"/>
                      </p:cNvPicPr>
                      <p:nvPr/>
                    </p:nvPicPr>
                    <p:blipFill>
                      <a:blip r:embed="rId4"/>
                      <a:srcRect/>
                      <a:stretch>
                        <a:fillRect/>
                      </a:stretch>
                    </p:blipFill>
                    <p:spPr bwMode="auto">
                      <a:xfrm>
                        <a:off x="174625" y="282576"/>
                        <a:ext cx="8283575" cy="5926924"/>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1653667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p:txBody>
          <a:bodyPr>
            <a:normAutofit/>
          </a:bodyPr>
          <a:lstStyle/>
          <a:p>
            <a:pPr eaLnBrk="1" hangingPunct="1"/>
            <a:r>
              <a:rPr lang="en-US" altLang="ko-KR" sz="3200" b="1" u="sng" dirty="0" smtClean="0">
                <a:ea typeface="굴림" panose="020B0600000101010101" pitchFamily="34" charset="-127"/>
              </a:rPr>
              <a:t>AMMONIUM COMPOUNDS FORMATION</a:t>
            </a:r>
          </a:p>
        </p:txBody>
      </p:sp>
      <p:sp>
        <p:nvSpPr>
          <p:cNvPr id="10243" name="Rectangle 3"/>
          <p:cNvSpPr>
            <a:spLocks noGrp="1" noChangeArrowheads="1"/>
          </p:cNvSpPr>
          <p:nvPr>
            <p:ph type="body" idx="4294967295"/>
          </p:nvPr>
        </p:nvSpPr>
        <p:spPr/>
        <p:txBody>
          <a:bodyPr>
            <a:normAutofit/>
          </a:bodyPr>
          <a:lstStyle/>
          <a:p>
            <a:pPr eaLnBrk="1" hangingPunct="1">
              <a:lnSpc>
                <a:spcPct val="80000"/>
              </a:lnSpc>
              <a:buFont typeface="Trebuchet MS" panose="020B0603020202020204" pitchFamily="34" charset="0"/>
              <a:buChar char="&gt;"/>
            </a:pPr>
            <a:r>
              <a:rPr lang="en-US" altLang="ko-KR" sz="2400" dirty="0" smtClean="0">
                <a:ea typeface="굴림" panose="020B0600000101010101" pitchFamily="34" charset="-127"/>
              </a:rPr>
              <a:t>Ammonium compounds are formed when ammonia and acid gases meet in exhaust system. </a:t>
            </a:r>
          </a:p>
          <a:p>
            <a:pPr eaLnBrk="1" hangingPunct="1">
              <a:lnSpc>
                <a:spcPct val="80000"/>
              </a:lnSpc>
              <a:buFontTx/>
              <a:buNone/>
            </a:pPr>
            <a:endParaRPr lang="en-US" altLang="ko-KR" sz="2400" dirty="0" smtClean="0">
              <a:ea typeface="굴림" panose="020B0600000101010101" pitchFamily="34" charset="-127"/>
            </a:endParaRPr>
          </a:p>
          <a:p>
            <a:pPr eaLnBrk="1" hangingPunct="1">
              <a:lnSpc>
                <a:spcPct val="80000"/>
              </a:lnSpc>
              <a:buFontTx/>
              <a:buNone/>
            </a:pPr>
            <a:r>
              <a:rPr lang="en-US" altLang="ko-KR" sz="2400" dirty="0" smtClean="0">
                <a:ea typeface="굴림" panose="020B0600000101010101" pitchFamily="34" charset="-127"/>
              </a:rPr>
              <a:t>		NH</a:t>
            </a:r>
            <a:r>
              <a:rPr lang="en-US" altLang="ko-KR" sz="2400" baseline="-25000" dirty="0" smtClean="0">
                <a:ea typeface="굴림" panose="020B0600000101010101" pitchFamily="34" charset="-127"/>
              </a:rPr>
              <a:t>3</a:t>
            </a:r>
            <a:r>
              <a:rPr lang="en-US" altLang="ko-KR" sz="2400" dirty="0" smtClean="0">
                <a:ea typeface="굴림" panose="020B0600000101010101" pitchFamily="34" charset="-127"/>
              </a:rPr>
              <a:t> + HF </a:t>
            </a:r>
            <a:r>
              <a:rPr lang="en-US" altLang="ko-KR" sz="2400" dirty="0" smtClean="0">
                <a:ea typeface="굴림" panose="020B0600000101010101" pitchFamily="34" charset="-127"/>
                <a:cs typeface="Arial" panose="020B0604020202020204" pitchFamily="34" charset="0"/>
              </a:rPr>
              <a:t>→ NH</a:t>
            </a:r>
            <a:r>
              <a:rPr lang="en-US" altLang="ko-KR" sz="2400" baseline="-25000" dirty="0" smtClean="0">
                <a:ea typeface="굴림" panose="020B0600000101010101" pitchFamily="34" charset="-127"/>
                <a:cs typeface="Arial" panose="020B0604020202020204" pitchFamily="34" charset="0"/>
              </a:rPr>
              <a:t>4</a:t>
            </a:r>
            <a:r>
              <a:rPr lang="en-US" altLang="ko-KR" sz="2400" dirty="0" smtClean="0">
                <a:ea typeface="굴림" panose="020B0600000101010101" pitchFamily="34" charset="-127"/>
                <a:cs typeface="Arial" panose="020B0604020202020204" pitchFamily="34" charset="0"/>
              </a:rPr>
              <a:t>F</a:t>
            </a:r>
          </a:p>
          <a:p>
            <a:pPr eaLnBrk="1" hangingPunct="1">
              <a:lnSpc>
                <a:spcPct val="80000"/>
              </a:lnSpc>
              <a:buFontTx/>
              <a:buNone/>
            </a:pPr>
            <a:r>
              <a:rPr lang="en-US" altLang="ko-KR" sz="2400" dirty="0" smtClean="0">
                <a:ea typeface="굴림" panose="020B0600000101010101" pitchFamily="34" charset="-127"/>
              </a:rPr>
              <a:t>		NH</a:t>
            </a:r>
            <a:r>
              <a:rPr lang="en-US" altLang="ko-KR" sz="2400" baseline="-25000" dirty="0" smtClean="0">
                <a:ea typeface="굴림" panose="020B0600000101010101" pitchFamily="34" charset="-127"/>
              </a:rPr>
              <a:t>3</a:t>
            </a:r>
            <a:r>
              <a:rPr lang="en-US" altLang="ko-KR" sz="2400" dirty="0" smtClean="0">
                <a:ea typeface="굴림" panose="020B0600000101010101" pitchFamily="34" charset="-127"/>
              </a:rPr>
              <a:t> + HCl → NH</a:t>
            </a:r>
            <a:r>
              <a:rPr lang="en-US" altLang="ko-KR" sz="2400" baseline="-25000" dirty="0" smtClean="0">
                <a:ea typeface="굴림" panose="020B0600000101010101" pitchFamily="34" charset="-127"/>
              </a:rPr>
              <a:t>4</a:t>
            </a:r>
            <a:r>
              <a:rPr lang="en-US" altLang="ko-KR" sz="2400" dirty="0" smtClean="0">
                <a:ea typeface="굴림" panose="020B0600000101010101" pitchFamily="34" charset="-127"/>
              </a:rPr>
              <a:t>Cl</a:t>
            </a:r>
          </a:p>
          <a:p>
            <a:pPr eaLnBrk="1" hangingPunct="1">
              <a:lnSpc>
                <a:spcPct val="80000"/>
              </a:lnSpc>
              <a:buFontTx/>
              <a:buNone/>
            </a:pPr>
            <a:r>
              <a:rPr lang="en-US" altLang="ko-KR" sz="2400" dirty="0" smtClean="0">
                <a:ea typeface="굴림" panose="020B0600000101010101" pitchFamily="34" charset="-127"/>
              </a:rPr>
              <a:t>		2NH</a:t>
            </a:r>
            <a:r>
              <a:rPr lang="en-US" altLang="ko-KR" sz="2400" baseline="-25000" dirty="0" smtClean="0">
                <a:ea typeface="굴림" panose="020B0600000101010101" pitchFamily="34" charset="-127"/>
              </a:rPr>
              <a:t>3 </a:t>
            </a:r>
            <a:r>
              <a:rPr lang="en-US" altLang="ko-KR" sz="2400" dirty="0" smtClean="0">
                <a:ea typeface="굴림" panose="020B0600000101010101" pitchFamily="34" charset="-127"/>
              </a:rPr>
              <a:t>+ SiF</a:t>
            </a:r>
            <a:r>
              <a:rPr lang="en-US" altLang="ko-KR" sz="2400" baseline="-25000" dirty="0" smtClean="0">
                <a:ea typeface="굴림" panose="020B0600000101010101" pitchFamily="34" charset="-127"/>
              </a:rPr>
              <a:t>4 </a:t>
            </a:r>
            <a:r>
              <a:rPr lang="en-US" altLang="ko-KR" sz="2400" dirty="0" smtClean="0">
                <a:ea typeface="굴림" panose="020B0600000101010101" pitchFamily="34" charset="-127"/>
              </a:rPr>
              <a:t>+ 2HF → (NH</a:t>
            </a:r>
            <a:r>
              <a:rPr lang="en-US" altLang="ko-KR" sz="2400" baseline="-25000" dirty="0" smtClean="0">
                <a:ea typeface="굴림" panose="020B0600000101010101" pitchFamily="34" charset="-127"/>
              </a:rPr>
              <a:t>4</a:t>
            </a:r>
            <a:r>
              <a:rPr lang="en-US" altLang="ko-KR" sz="2400" dirty="0" smtClean="0">
                <a:ea typeface="굴림" panose="020B0600000101010101" pitchFamily="34" charset="-127"/>
              </a:rPr>
              <a:t>)</a:t>
            </a:r>
            <a:r>
              <a:rPr lang="en-US" altLang="ko-KR" sz="2400" baseline="-25000" dirty="0" smtClean="0">
                <a:ea typeface="굴림" panose="020B0600000101010101" pitchFamily="34" charset="-127"/>
              </a:rPr>
              <a:t>2</a:t>
            </a:r>
            <a:r>
              <a:rPr lang="en-US" altLang="ko-KR" sz="2400" dirty="0" smtClean="0">
                <a:ea typeface="굴림" panose="020B0600000101010101" pitchFamily="34" charset="-127"/>
              </a:rPr>
              <a:t>SiF</a:t>
            </a:r>
            <a:r>
              <a:rPr lang="en-US" altLang="ko-KR" sz="2400" baseline="-25000" dirty="0" smtClean="0">
                <a:ea typeface="굴림" panose="020B0600000101010101" pitchFamily="34" charset="-127"/>
              </a:rPr>
              <a:t>6</a:t>
            </a:r>
          </a:p>
          <a:p>
            <a:pPr eaLnBrk="1" hangingPunct="1">
              <a:lnSpc>
                <a:spcPct val="80000"/>
              </a:lnSpc>
              <a:buFontTx/>
              <a:buNone/>
            </a:pPr>
            <a:endParaRPr lang="en-US" altLang="ko-KR" sz="2400" dirty="0" smtClean="0">
              <a:ea typeface="굴림" panose="020B0600000101010101" pitchFamily="34" charset="-127"/>
            </a:endParaRPr>
          </a:p>
          <a:p>
            <a:pPr marL="0" indent="0" eaLnBrk="1" hangingPunct="1">
              <a:lnSpc>
                <a:spcPct val="80000"/>
              </a:lnSpc>
              <a:buNone/>
            </a:pPr>
            <a:endParaRPr lang="en-US" altLang="ko-KR" sz="2400" dirty="0" smtClean="0">
              <a:ea typeface="굴림" panose="020B0600000101010101" pitchFamily="34" charset="-127"/>
            </a:endParaRPr>
          </a:p>
          <a:p>
            <a:pPr>
              <a:lnSpc>
                <a:spcPct val="80000"/>
              </a:lnSpc>
            </a:pPr>
            <a:r>
              <a:rPr lang="en-US" altLang="ko-KR" sz="2400" dirty="0" smtClean="0">
                <a:ea typeface="굴림" panose="020B0600000101010101" pitchFamily="34" charset="-127"/>
              </a:rPr>
              <a:t>From above ammonium compounds and if you want to measure ammonia and acid gases, need to review what happens to ammonium compounds in sampling system and </a:t>
            </a:r>
            <a:r>
              <a:rPr lang="en-US" sz="2400" dirty="0">
                <a:solidFill>
                  <a:schemeClr val="tx1"/>
                </a:solidFill>
              </a:rPr>
              <a:t>Fourier transform infrared (FTIR) </a:t>
            </a:r>
            <a:r>
              <a:rPr lang="en-US" sz="2400" dirty="0" smtClean="0">
                <a:solidFill>
                  <a:schemeClr val="tx1"/>
                </a:solidFill>
              </a:rPr>
              <a:t>spectroscopy</a:t>
            </a:r>
            <a:r>
              <a:rPr lang="en-US" altLang="ko-KR" sz="2400" dirty="0" smtClean="0">
                <a:ea typeface="굴림" panose="020B0600000101010101" pitchFamily="34" charset="-127"/>
              </a:rPr>
              <a:t>.</a:t>
            </a:r>
            <a:endParaRPr lang="en-US" altLang="ko-KR" sz="2400" dirty="0" smtClean="0">
              <a:ea typeface="굴림" panose="020B0600000101010101" pitchFamily="34" charset="-127"/>
            </a:endParaRPr>
          </a:p>
          <a:p>
            <a:pPr eaLnBrk="1" hangingPunct="1">
              <a:lnSpc>
                <a:spcPct val="80000"/>
              </a:lnSpc>
            </a:pPr>
            <a:endParaRPr lang="en-US" altLang="ko-KR" sz="2400" dirty="0" smtClean="0">
              <a:ea typeface="굴림" panose="020B0600000101010101" pitchFamily="34" charset="-127"/>
            </a:endParaRPr>
          </a:p>
          <a:p>
            <a:pPr eaLnBrk="1" hangingPunct="1">
              <a:lnSpc>
                <a:spcPct val="80000"/>
              </a:lnSpc>
            </a:pPr>
            <a:endParaRPr lang="en-US" altLang="ko-KR" sz="2400" dirty="0" smtClean="0">
              <a:ea typeface="굴림" panose="020B0600000101010101" pitchFamily="34" charset="-127"/>
            </a:endParaRPr>
          </a:p>
          <a:p>
            <a:pPr eaLnBrk="1" hangingPunct="1">
              <a:lnSpc>
                <a:spcPct val="80000"/>
              </a:lnSpc>
            </a:pPr>
            <a:endParaRPr lang="en-US" altLang="ko-KR" sz="2400" dirty="0" smtClean="0">
              <a:ea typeface="굴림" panose="020B0600000101010101" pitchFamily="34" charset="-127"/>
            </a:endParaRPr>
          </a:p>
          <a:p>
            <a:pPr eaLnBrk="1" hangingPunct="1">
              <a:lnSpc>
                <a:spcPct val="80000"/>
              </a:lnSpc>
            </a:pPr>
            <a:endParaRPr lang="ko-KR" altLang="en-US" sz="2400" dirty="0" smtClean="0">
              <a:ea typeface="굴림" panose="020B0600000101010101" pitchFamily="34" charset="-127"/>
            </a:endParaRPr>
          </a:p>
        </p:txBody>
      </p:sp>
    </p:spTree>
    <p:extLst>
      <p:ext uri="{BB962C8B-B14F-4D97-AF65-F5344CB8AC3E}">
        <p14:creationId xmlns:p14="http://schemas.microsoft.com/office/powerpoint/2010/main" val="14444429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a:bodyPr>
          <a:lstStyle/>
          <a:p>
            <a:r>
              <a:rPr lang="en-US" altLang="ko-KR" sz="3200" b="1" u="sng" dirty="0" smtClean="0">
                <a:ea typeface="굴림" panose="020B0600000101010101" pitchFamily="34" charset="-127"/>
              </a:rPr>
              <a:t>ABATEMENT </a:t>
            </a:r>
            <a:r>
              <a:rPr lang="en-US" altLang="ko-KR" sz="3200" b="1" u="sng" dirty="0">
                <a:ea typeface="굴림" panose="020B0600000101010101" pitchFamily="34" charset="-127"/>
              </a:rPr>
              <a:t>DEVICES </a:t>
            </a:r>
            <a:r>
              <a:rPr lang="en-US" altLang="ko-KR" sz="3200" b="1" u="sng" dirty="0" smtClean="0">
                <a:ea typeface="굴림" panose="020B0600000101010101" pitchFamily="34" charset="-127"/>
              </a:rPr>
              <a:t>DRE</a:t>
            </a:r>
            <a:br>
              <a:rPr lang="en-US" altLang="ko-KR" sz="3200" b="1" u="sng" dirty="0" smtClean="0">
                <a:ea typeface="굴림" panose="020B0600000101010101" pitchFamily="34" charset="-127"/>
              </a:rPr>
            </a:br>
            <a:endParaRPr lang="en-US" altLang="ko-KR" sz="3200" b="1" u="sng" dirty="0">
              <a:ea typeface="굴림" panose="020B0600000101010101" pitchFamily="34" charset="-127"/>
            </a:endParaRPr>
          </a:p>
        </p:txBody>
      </p:sp>
      <p:sp>
        <p:nvSpPr>
          <p:cNvPr id="46083" name="Rectangle 3"/>
          <p:cNvSpPr>
            <a:spLocks noGrp="1" noChangeArrowheads="1"/>
          </p:cNvSpPr>
          <p:nvPr>
            <p:ph idx="1"/>
          </p:nvPr>
        </p:nvSpPr>
        <p:spPr/>
        <p:txBody>
          <a:bodyPr>
            <a:normAutofit/>
          </a:bodyPr>
          <a:lstStyle/>
          <a:p>
            <a:r>
              <a:rPr lang="en-US" sz="2400" dirty="0" smtClean="0">
                <a:solidFill>
                  <a:schemeClr val="tx1"/>
                </a:solidFill>
              </a:rPr>
              <a:t>FTIR measures concentrations in parts per million by volume (ppmv).</a:t>
            </a:r>
          </a:p>
          <a:p>
            <a:endParaRPr lang="en-US" altLang="ko-KR" sz="2400" dirty="0" smtClean="0">
              <a:ea typeface="굴림" panose="020B0600000101010101" pitchFamily="34" charset="-127"/>
            </a:endParaRPr>
          </a:p>
          <a:p>
            <a:r>
              <a:rPr lang="en-US" altLang="ko-KR" sz="2400" dirty="0" smtClean="0">
                <a:ea typeface="굴림" panose="020B0600000101010101" pitchFamily="34" charset="-127"/>
              </a:rPr>
              <a:t>Destruction </a:t>
            </a:r>
            <a:r>
              <a:rPr lang="en-US" altLang="ko-KR" sz="2400" dirty="0">
                <a:ea typeface="굴림" panose="020B0600000101010101" pitchFamily="34" charset="-127"/>
              </a:rPr>
              <a:t>and removal efficiency (DRE) </a:t>
            </a:r>
            <a:r>
              <a:rPr lang="en-US" altLang="ko-KR" sz="2400" dirty="0" smtClean="0">
                <a:ea typeface="굴림" panose="020B0600000101010101" pitchFamily="34" charset="-127"/>
              </a:rPr>
              <a:t>is </a:t>
            </a:r>
            <a:r>
              <a:rPr lang="en-US" altLang="ko-KR" sz="2400" dirty="0">
                <a:ea typeface="굴림" panose="020B0600000101010101" pitchFamily="34" charset="-127"/>
              </a:rPr>
              <a:t>calculated by </a:t>
            </a:r>
            <a:r>
              <a:rPr lang="en-US" altLang="ko-KR" sz="2400" dirty="0" smtClean="0">
                <a:ea typeface="굴림" panose="020B0600000101010101" pitchFamily="34" charset="-127"/>
              </a:rPr>
              <a:t>inlet and outlet mass rates.</a:t>
            </a:r>
            <a:endParaRPr lang="en-US" altLang="ko-KR" sz="2400" dirty="0">
              <a:ea typeface="굴림" panose="020B0600000101010101" pitchFamily="34" charset="-127"/>
            </a:endParaRPr>
          </a:p>
          <a:p>
            <a:pPr>
              <a:buFontTx/>
              <a:buNone/>
            </a:pPr>
            <a:endParaRPr lang="en-US" altLang="ko-KR" sz="2400" dirty="0">
              <a:ea typeface="굴림" panose="020B0600000101010101" pitchFamily="34" charset="-127"/>
            </a:endParaRPr>
          </a:p>
          <a:p>
            <a:pPr>
              <a:buFontTx/>
              <a:buNone/>
            </a:pPr>
            <a:r>
              <a:rPr lang="en-US" altLang="ko-KR" sz="2400" dirty="0">
                <a:ea typeface="굴림" panose="020B0600000101010101" pitchFamily="34" charset="-127"/>
              </a:rPr>
              <a:t>% DRE = (</a:t>
            </a:r>
            <a:r>
              <a:rPr lang="en-US" altLang="ko-KR" sz="2400" u="sng" dirty="0">
                <a:ea typeface="굴림" panose="020B0600000101010101" pitchFamily="34" charset="-127"/>
              </a:rPr>
              <a:t>(inlet </a:t>
            </a:r>
            <a:r>
              <a:rPr lang="en-US" altLang="ko-KR" sz="2400" u="sng" dirty="0" smtClean="0">
                <a:ea typeface="굴림" panose="020B0600000101010101" pitchFamily="34" charset="-127"/>
              </a:rPr>
              <a:t>mass rate) </a:t>
            </a:r>
            <a:r>
              <a:rPr lang="en-US" altLang="ko-KR" sz="2400" u="sng" dirty="0">
                <a:ea typeface="굴림" panose="020B0600000101010101" pitchFamily="34" charset="-127"/>
              </a:rPr>
              <a:t>– </a:t>
            </a:r>
            <a:r>
              <a:rPr lang="en-US" altLang="ko-KR" sz="2400" u="sng" dirty="0" smtClean="0">
                <a:ea typeface="굴림" panose="020B0600000101010101" pitchFamily="34" charset="-127"/>
              </a:rPr>
              <a:t>(</a:t>
            </a:r>
            <a:r>
              <a:rPr lang="en-US" altLang="ko-KR" sz="2400" u="sng" dirty="0">
                <a:ea typeface="굴림" panose="020B0600000101010101" pitchFamily="34" charset="-127"/>
              </a:rPr>
              <a:t>outlet </a:t>
            </a:r>
            <a:r>
              <a:rPr lang="en-US" altLang="ko-KR" sz="2400" u="sng" dirty="0" smtClean="0">
                <a:ea typeface="굴림" panose="020B0600000101010101" pitchFamily="34" charset="-127"/>
              </a:rPr>
              <a:t>mass rate))(</a:t>
            </a:r>
            <a:r>
              <a:rPr lang="en-US" altLang="ko-KR" sz="2400" u="sng" dirty="0">
                <a:ea typeface="굴림" panose="020B0600000101010101" pitchFamily="34" charset="-127"/>
              </a:rPr>
              <a:t>100%)</a:t>
            </a:r>
          </a:p>
          <a:p>
            <a:pPr lvl="4">
              <a:buFontTx/>
              <a:buNone/>
            </a:pPr>
            <a:r>
              <a:rPr lang="en-US" altLang="ko-KR" sz="2400" dirty="0">
                <a:ea typeface="굴림" panose="020B0600000101010101" pitchFamily="34" charset="-127"/>
              </a:rPr>
              <a:t>              (inlet </a:t>
            </a:r>
            <a:r>
              <a:rPr lang="en-US" altLang="ko-KR" sz="2400" dirty="0" smtClean="0">
                <a:ea typeface="굴림" panose="020B0600000101010101" pitchFamily="34" charset="-127"/>
              </a:rPr>
              <a:t>mass rate)</a:t>
            </a:r>
            <a:endParaRPr lang="en-US" altLang="ko-KR" sz="2400" dirty="0">
              <a:ea typeface="굴림" panose="020B0600000101010101" pitchFamily="34" charset="-127"/>
            </a:endParaRPr>
          </a:p>
          <a:p>
            <a:pPr lvl="4">
              <a:buFontTx/>
              <a:buNone/>
            </a:pPr>
            <a:endParaRPr lang="en-US" altLang="ko-KR" sz="2400" b="1" dirty="0">
              <a:ea typeface="굴림" panose="020B0600000101010101" pitchFamily="34" charset="-127"/>
            </a:endParaRPr>
          </a:p>
          <a:p>
            <a:pPr lvl="4" algn="just">
              <a:buFontTx/>
              <a:buNone/>
            </a:pPr>
            <a:endParaRPr lang="en-US" altLang="ko-KR" b="1" dirty="0">
              <a:ea typeface="굴림" panose="020B0600000101010101" pitchFamily="34" charset="-127"/>
            </a:endParaRPr>
          </a:p>
          <a:p>
            <a:endParaRPr lang="en-US" altLang="ko-KR" dirty="0">
              <a:ea typeface="굴림" panose="020B0600000101010101" pitchFamily="34" charset="-127"/>
            </a:endParaRPr>
          </a:p>
          <a:p>
            <a:endParaRPr lang="en-US" altLang="ko-KR" dirty="0">
              <a:ea typeface="굴림" panose="020B0600000101010101" pitchFamily="34" charset="-127"/>
            </a:endParaRPr>
          </a:p>
          <a:p>
            <a:endParaRPr lang="ko-KR" altLang="en-US" dirty="0">
              <a:ea typeface="굴림" panose="020B0600000101010101" pitchFamily="34" charset="-127"/>
            </a:endParaRPr>
          </a:p>
        </p:txBody>
      </p:sp>
    </p:spTree>
    <p:extLst>
      <p:ext uri="{BB962C8B-B14F-4D97-AF65-F5344CB8AC3E}">
        <p14:creationId xmlns:p14="http://schemas.microsoft.com/office/powerpoint/2010/main" val="31300476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951038"/>
            <a:ext cx="8229600" cy="2773362"/>
          </a:xfrm>
        </p:spPr>
        <p:txBody>
          <a:bodyPr>
            <a:normAutofit/>
          </a:bodyPr>
          <a:lstStyle/>
          <a:p>
            <a:pPr algn="ctr"/>
            <a:r>
              <a:rPr lang="en-US" altLang="ko-KR" sz="3200" dirty="0" smtClean="0">
                <a:ea typeface="굴림" panose="020B0600000101010101" pitchFamily="34" charset="-127"/>
              </a:rPr>
              <a:t>UNDERSTANDING SAMPLING LOCATIONS</a:t>
            </a:r>
            <a:endParaRPr lang="en-US" sz="3200" dirty="0"/>
          </a:p>
        </p:txBody>
      </p:sp>
    </p:spTree>
    <p:extLst>
      <p:ext uri="{BB962C8B-B14F-4D97-AF65-F5344CB8AC3E}">
        <p14:creationId xmlns:p14="http://schemas.microsoft.com/office/powerpoint/2010/main" val="36910575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685800" y="495300"/>
            <a:ext cx="6705600" cy="584200"/>
          </a:xfrm>
        </p:spPr>
        <p:txBody>
          <a:bodyPr>
            <a:normAutofit/>
          </a:bodyPr>
          <a:lstStyle/>
          <a:p>
            <a:r>
              <a:rPr lang="en-US" altLang="en-US" sz="3200" u="sng" dirty="0" smtClean="0"/>
              <a:t>CENTRALIZED ACID SCRUBBER</a:t>
            </a:r>
            <a:endParaRPr lang="en-US" altLang="en-US" sz="3200" u="sng" dirty="0"/>
          </a:p>
        </p:txBody>
      </p:sp>
      <p:sp>
        <p:nvSpPr>
          <p:cNvPr id="98307" name="Rectangle 3"/>
          <p:cNvSpPr>
            <a:spLocks noGrp="1" noChangeArrowheads="1"/>
          </p:cNvSpPr>
          <p:nvPr>
            <p:ph type="body" sz="half" idx="2"/>
          </p:nvPr>
        </p:nvSpPr>
        <p:spPr>
          <a:xfrm>
            <a:off x="4419600" y="2057400"/>
            <a:ext cx="4572000" cy="4419600"/>
          </a:xfrm>
        </p:spPr>
        <p:txBody>
          <a:bodyPr/>
          <a:lstStyle/>
          <a:p>
            <a:pPr marL="914400" lvl="2" indent="177800"/>
            <a:endParaRPr lang="en-US" altLang="en-US" sz="1600" dirty="0"/>
          </a:p>
        </p:txBody>
      </p:sp>
      <p:pic>
        <p:nvPicPr>
          <p:cNvPr id="98308" name="Picture 4" descr="bm8"/>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685800" y="1600200"/>
            <a:ext cx="7543800" cy="4495800"/>
          </a:xfrm>
        </p:spPr>
      </p:pic>
    </p:spTree>
    <p:extLst>
      <p:ext uri="{BB962C8B-B14F-4D97-AF65-F5344CB8AC3E}">
        <p14:creationId xmlns:p14="http://schemas.microsoft.com/office/powerpoint/2010/main" val="39607831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200" u="sng" dirty="0" smtClean="0"/>
              <a:t>ROTOR CONCENTRATOR/THERMAL OXIDIZER (RCTO)</a:t>
            </a:r>
            <a:endParaRPr lang="en-US" sz="3200" u="sng" dirty="0"/>
          </a:p>
        </p:txBody>
      </p:sp>
      <p:sp>
        <p:nvSpPr>
          <p:cNvPr id="3" name="Content Placeholder 2"/>
          <p:cNvSpPr>
            <a:spLocks noGrp="1"/>
          </p:cNvSpPr>
          <p:nvPr>
            <p:ph idx="1"/>
          </p:nvPr>
        </p:nvSpPr>
        <p:spPr/>
        <p:txBody>
          <a:bodyPr/>
          <a:lstStyle/>
          <a:p>
            <a:endParaRPr lang="en-US" dirty="0"/>
          </a:p>
        </p:txBody>
      </p:sp>
      <p:pic>
        <p:nvPicPr>
          <p:cNvPr id="5" name="Picture 4" descr="Mun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00200"/>
            <a:ext cx="7467600"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1794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FTIR SAMPLING METHODS EXAMPLES </a:t>
            </a:r>
            <a:endParaRPr lang="en-US" sz="3200" dirty="0"/>
          </a:p>
        </p:txBody>
      </p:sp>
    </p:spTree>
    <p:extLst>
      <p:ext uri="{BB962C8B-B14F-4D97-AF65-F5344CB8AC3E}">
        <p14:creationId xmlns:p14="http://schemas.microsoft.com/office/powerpoint/2010/main" val="89148837"/>
      </p:ext>
    </p:extLst>
  </p:cSld>
  <p:clrMapOvr>
    <a:masterClrMapping/>
  </p:clrMapOvr>
  <p:timing>
    <p:tnLst>
      <p:par>
        <p:cTn id="1" dur="indefinite" restart="never" nodeType="tmRoot"/>
      </p:par>
    </p:tnLst>
  </p:timing>
</p:sld>
</file>

<file path=ppt/theme/theme1.xml><?xml version="1.0" encoding="utf-8"?>
<a:theme xmlns:a="http://schemas.openxmlformats.org/drawingml/2006/main" name="In-house standard op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mbined Presentation" id="{834A86C0-B0EA-425A-B2F1-800367541475}" vid="{357E0A16-8B03-4F88-8B58-A5765F1D98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1499</TotalTime>
  <Words>989</Words>
  <Application>Microsoft Office PowerPoint</Application>
  <PresentationFormat>On-screen Show (4:3)</PresentationFormat>
  <Paragraphs>160</Paragraphs>
  <Slides>28</Slides>
  <Notes>9</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40" baseType="lpstr">
      <vt:lpstr>Batang</vt:lpstr>
      <vt:lpstr>굴림</vt:lpstr>
      <vt:lpstr>맑은 고딕</vt:lpstr>
      <vt:lpstr>Arial</vt:lpstr>
      <vt:lpstr>Calibri</vt:lpstr>
      <vt:lpstr>Cambria</vt:lpstr>
      <vt:lpstr>Trebuchet MS</vt:lpstr>
      <vt:lpstr>Verdana</vt:lpstr>
      <vt:lpstr>Webdings</vt:lpstr>
      <vt:lpstr>Wingdings</vt:lpstr>
      <vt:lpstr>In-house standard option</vt:lpstr>
      <vt:lpstr>Document</vt:lpstr>
      <vt:lpstr>FTIR - SOME LESSONS LEARNED </vt:lpstr>
      <vt:lpstr>UNDERSTANDING PROCESSES AND CHEMISTRIES</vt:lpstr>
      <vt:lpstr>PowerPoint Presentation</vt:lpstr>
      <vt:lpstr>AMMONIUM COMPOUNDS FORMATION</vt:lpstr>
      <vt:lpstr>ABATEMENT DEVICES DRE </vt:lpstr>
      <vt:lpstr>UNDERSTANDING SAMPLING LOCATIONS</vt:lpstr>
      <vt:lpstr>CENTRALIZED ACID SCRUBBER</vt:lpstr>
      <vt:lpstr>ROTOR CONCENTRATOR/THERMAL OXIDIZER (RCTO)</vt:lpstr>
      <vt:lpstr>FTIR SAMPLING METHODS EXAMPLES </vt:lpstr>
      <vt:lpstr>USEPA METHOD 320</vt:lpstr>
      <vt:lpstr>2014 ISMI Environmental Characterization Guideline (SEMICONDUCTOR INDUSTRY)</vt:lpstr>
      <vt:lpstr>2014 ISMI GUIDELINE ANALYTICAL METHODS </vt:lpstr>
      <vt:lpstr>EPA FLUORINATED GREENHOUSE GAS TESTING PROTOCOL</vt:lpstr>
      <vt:lpstr>SAMPLING SCHEMATIC</vt:lpstr>
      <vt:lpstr>40 CFR PART 98 SUBPART I APPENDIX A POINT-OF-USE (POU) ABATEMENT SYSTEM EFFLUENT VOLUMETRIC FLOW RATE </vt:lpstr>
      <vt:lpstr>FLOW TRACER INJECTION DYNAMICS AT THE POU ABATEMENT SYSTEM EFFLUENT </vt:lpstr>
      <vt:lpstr>SAMPLE AND TRACER INJECTION LOCATION OF POU ABATEMENT SYSTEM #1</vt:lpstr>
      <vt:lpstr>SAMPLE AND TRACER INJECTION LOCATION OF POU ABATEMENT SYSTEM #2</vt:lpstr>
      <vt:lpstr>SAMPLE AND TRACER INJECTION LOCATION OF POU ABATEMENT SYSTEM #3</vt:lpstr>
      <vt:lpstr>ADDITIONAL SAMPLING THOUGHTS  (1 OF 2)</vt:lpstr>
      <vt:lpstr>ADDITIONAL SAMPLING THOUGHTS (2 OF 2)</vt:lpstr>
      <vt:lpstr>SOME FTIR ADVANTAGES</vt:lpstr>
      <vt:lpstr>SOME FTIR DISADVANTAGES</vt:lpstr>
      <vt:lpstr>ADDITIONAL FTIR TESTING LESSONS LEARNED</vt:lpstr>
      <vt:lpstr>Questions?</vt:lpstr>
      <vt:lpstr>Contact Us</vt:lpstr>
      <vt:lpstr>Stay Informed on Emerging Issues   www.trinityconsultants.com</vt:lpstr>
      <vt:lpstr>Connect with Trinity</vt:lpstr>
    </vt:vector>
  </TitlesOfParts>
  <Company>Trinity Consultants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Sherer</dc:creator>
  <cp:lastModifiedBy>Jesse Gonzalez</cp:lastModifiedBy>
  <cp:revision>507</cp:revision>
  <dcterms:created xsi:type="dcterms:W3CDTF">2014-09-25T23:16:49Z</dcterms:created>
  <dcterms:modified xsi:type="dcterms:W3CDTF">2017-05-23T00:14:34Z</dcterms:modified>
</cp:coreProperties>
</file>